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7"/>
  </p:notesMasterIdLst>
  <p:sldIdLst>
    <p:sldId id="256" r:id="rId2"/>
    <p:sldId id="501" r:id="rId3"/>
    <p:sldId id="470" r:id="rId4"/>
    <p:sldId id="507" r:id="rId5"/>
    <p:sldId id="616" r:id="rId6"/>
    <p:sldId id="606" r:id="rId7"/>
    <p:sldId id="435" r:id="rId8"/>
    <p:sldId id="436" r:id="rId9"/>
    <p:sldId id="504" r:id="rId10"/>
    <p:sldId id="448" r:id="rId11"/>
    <p:sldId id="488" r:id="rId12"/>
    <p:sldId id="489" r:id="rId13"/>
    <p:sldId id="487" r:id="rId14"/>
    <p:sldId id="262" r:id="rId15"/>
    <p:sldId id="608" r:id="rId16"/>
    <p:sldId id="615" r:id="rId17"/>
    <p:sldId id="415" r:id="rId18"/>
    <p:sldId id="572" r:id="rId19"/>
    <p:sldId id="561" r:id="rId20"/>
    <p:sldId id="610" r:id="rId21"/>
    <p:sldId id="568" r:id="rId22"/>
    <p:sldId id="609" r:id="rId23"/>
    <p:sldId id="576" r:id="rId24"/>
    <p:sldId id="567" r:id="rId25"/>
    <p:sldId id="611" r:id="rId26"/>
    <p:sldId id="558" r:id="rId27"/>
    <p:sldId id="368" r:id="rId28"/>
    <p:sldId id="414" r:id="rId29"/>
    <p:sldId id="272" r:id="rId30"/>
    <p:sldId id="273" r:id="rId31"/>
    <p:sldId id="520" r:id="rId32"/>
    <p:sldId id="613" r:id="rId33"/>
    <p:sldId id="511" r:id="rId34"/>
    <p:sldId id="276" r:id="rId35"/>
    <p:sldId id="350" r:id="rId36"/>
    <p:sldId id="525" r:id="rId37"/>
    <p:sldId id="518" r:id="rId38"/>
    <p:sldId id="526" r:id="rId39"/>
    <p:sldId id="535" r:id="rId40"/>
    <p:sldId id="527" r:id="rId41"/>
    <p:sldId id="305" r:id="rId42"/>
    <p:sldId id="544" r:id="rId43"/>
    <p:sldId id="493" r:id="rId44"/>
    <p:sldId id="498" r:id="rId45"/>
    <p:sldId id="378" r:id="rId46"/>
    <p:sldId id="296" r:id="rId47"/>
    <p:sldId id="307" r:id="rId48"/>
    <p:sldId id="614" r:id="rId49"/>
    <p:sldId id="416" r:id="rId50"/>
    <p:sldId id="404" r:id="rId51"/>
    <p:sldId id="407" r:id="rId52"/>
    <p:sldId id="512" r:id="rId53"/>
    <p:sldId id="409" r:id="rId54"/>
    <p:sldId id="559" r:id="rId55"/>
    <p:sldId id="514" r:id="rId56"/>
    <p:sldId id="515" r:id="rId57"/>
    <p:sldId id="516" r:id="rId58"/>
    <p:sldId id="543" r:id="rId59"/>
    <p:sldId id="612" r:id="rId60"/>
    <p:sldId id="405" r:id="rId61"/>
    <p:sldId id="573" r:id="rId62"/>
    <p:sldId id="379" r:id="rId63"/>
    <p:sldId id="380" r:id="rId64"/>
    <p:sldId id="542" r:id="rId65"/>
    <p:sldId id="534" r:id="rId66"/>
    <p:sldId id="604" r:id="rId67"/>
    <p:sldId id="617" r:id="rId68"/>
    <p:sldId id="618" r:id="rId69"/>
    <p:sldId id="603" r:id="rId70"/>
    <p:sldId id="619" r:id="rId71"/>
    <p:sldId id="620" r:id="rId72"/>
    <p:sldId id="467" r:id="rId73"/>
    <p:sldId id="509" r:id="rId74"/>
    <p:sldId id="621" r:id="rId75"/>
    <p:sldId id="502" r:id="rId76"/>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67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rlan Bieley" initials="HB" lastIdx="5" clrIdx="0">
    <p:extLst>
      <p:ext uri="{19B8F6BF-5375-455C-9EA6-DF929625EA0E}">
        <p15:presenceInfo xmlns:p15="http://schemas.microsoft.com/office/powerpoint/2012/main" userId="8d6c2bfe8538382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62AC"/>
    <a:srgbClr val="BDE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41" autoAdjust="0"/>
    <p:restoredTop sz="94660"/>
  </p:normalViewPr>
  <p:slideViewPr>
    <p:cSldViewPr snapToGrid="0">
      <p:cViewPr varScale="1">
        <p:scale>
          <a:sx n="104" d="100"/>
          <a:sy n="104" d="100"/>
        </p:scale>
        <p:origin x="2268" y="318"/>
      </p:cViewPr>
      <p:guideLst>
        <p:guide orient="horz" pos="2160"/>
        <p:guide pos="2880"/>
        <p:guide orient="horz" pos="672"/>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commentAuthors" Target="commentAuthors.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lan Bieley" userId="8d6c2bfe85383820" providerId="LiveId" clId="{17FFC998-3BAD-4153-8DC7-426FEC11CFE6}"/>
    <pc:docChg chg="undo custSel modSld">
      <pc:chgData name="Harlan Bieley" userId="8d6c2bfe85383820" providerId="LiveId" clId="{17FFC998-3BAD-4153-8DC7-426FEC11CFE6}" dt="2025-10-30T15:23:01.348" v="117" actId="20577"/>
      <pc:docMkLst>
        <pc:docMk/>
      </pc:docMkLst>
      <pc:sldChg chg="modSp mod">
        <pc:chgData name="Harlan Bieley" userId="8d6c2bfe85383820" providerId="LiveId" clId="{17FFC998-3BAD-4153-8DC7-426FEC11CFE6}" dt="2025-10-30T15:17:13.141" v="3" actId="20577"/>
        <pc:sldMkLst>
          <pc:docMk/>
          <pc:sldMk cId="0" sldId="256"/>
        </pc:sldMkLst>
        <pc:spChg chg="mod">
          <ac:chgData name="Harlan Bieley" userId="8d6c2bfe85383820" providerId="LiveId" clId="{17FFC998-3BAD-4153-8DC7-426FEC11CFE6}" dt="2025-10-30T15:17:13.141" v="3" actId="20577"/>
          <ac:spMkLst>
            <pc:docMk/>
            <pc:sldMk cId="0" sldId="256"/>
            <ac:spMk id="4" creationId="{00000000-0000-0000-0000-000000000000}"/>
          </ac:spMkLst>
        </pc:spChg>
      </pc:sldChg>
      <pc:sldChg chg="modSp mod">
        <pc:chgData name="Harlan Bieley" userId="8d6c2bfe85383820" providerId="LiveId" clId="{17FFC998-3BAD-4153-8DC7-426FEC11CFE6}" dt="2025-10-30T15:18:19.236" v="23" actId="20577"/>
        <pc:sldMkLst>
          <pc:docMk/>
          <pc:sldMk cId="0" sldId="262"/>
        </pc:sldMkLst>
        <pc:spChg chg="mod">
          <ac:chgData name="Harlan Bieley" userId="8d6c2bfe85383820" providerId="LiveId" clId="{17FFC998-3BAD-4153-8DC7-426FEC11CFE6}" dt="2025-10-30T15:18:19.236" v="23" actId="20577"/>
          <ac:spMkLst>
            <pc:docMk/>
            <pc:sldMk cId="0" sldId="262"/>
            <ac:spMk id="4" creationId="{00000000-0000-0000-0000-000000000000}"/>
          </ac:spMkLst>
        </pc:spChg>
      </pc:sldChg>
      <pc:sldChg chg="modSp mod">
        <pc:chgData name="Harlan Bieley" userId="8d6c2bfe85383820" providerId="LiveId" clId="{17FFC998-3BAD-4153-8DC7-426FEC11CFE6}" dt="2025-10-30T15:19:23.284" v="43" actId="20577"/>
        <pc:sldMkLst>
          <pc:docMk/>
          <pc:sldMk cId="0" sldId="272"/>
        </pc:sldMkLst>
        <pc:spChg chg="mod">
          <ac:chgData name="Harlan Bieley" userId="8d6c2bfe85383820" providerId="LiveId" clId="{17FFC998-3BAD-4153-8DC7-426FEC11CFE6}" dt="2025-10-30T15:19:23.284" v="43" actId="20577"/>
          <ac:spMkLst>
            <pc:docMk/>
            <pc:sldMk cId="0" sldId="272"/>
            <ac:spMk id="4" creationId="{00000000-0000-0000-0000-000000000000}"/>
          </ac:spMkLst>
        </pc:spChg>
      </pc:sldChg>
      <pc:sldChg chg="modSp mod">
        <pc:chgData name="Harlan Bieley" userId="8d6c2bfe85383820" providerId="LiveId" clId="{17FFC998-3BAD-4153-8DC7-426FEC11CFE6}" dt="2025-10-30T15:19:28.853" v="45" actId="20577"/>
        <pc:sldMkLst>
          <pc:docMk/>
          <pc:sldMk cId="0" sldId="273"/>
        </pc:sldMkLst>
        <pc:spChg chg="mod">
          <ac:chgData name="Harlan Bieley" userId="8d6c2bfe85383820" providerId="LiveId" clId="{17FFC998-3BAD-4153-8DC7-426FEC11CFE6}" dt="2025-10-30T15:19:28.853" v="45" actId="20577"/>
          <ac:spMkLst>
            <pc:docMk/>
            <pc:sldMk cId="0" sldId="273"/>
            <ac:spMk id="4" creationId="{00000000-0000-0000-0000-000000000000}"/>
          </ac:spMkLst>
        </pc:spChg>
      </pc:sldChg>
      <pc:sldChg chg="modSp mod">
        <pc:chgData name="Harlan Bieley" userId="8d6c2bfe85383820" providerId="LiveId" clId="{17FFC998-3BAD-4153-8DC7-426FEC11CFE6}" dt="2025-10-30T15:19:45.338" v="51" actId="20577"/>
        <pc:sldMkLst>
          <pc:docMk/>
          <pc:sldMk cId="0" sldId="276"/>
        </pc:sldMkLst>
        <pc:spChg chg="mod">
          <ac:chgData name="Harlan Bieley" userId="8d6c2bfe85383820" providerId="LiveId" clId="{17FFC998-3BAD-4153-8DC7-426FEC11CFE6}" dt="2025-10-30T15:19:45.338" v="51" actId="20577"/>
          <ac:spMkLst>
            <pc:docMk/>
            <pc:sldMk cId="0" sldId="276"/>
            <ac:spMk id="4" creationId="{00000000-0000-0000-0000-000000000000}"/>
          </ac:spMkLst>
        </pc:spChg>
      </pc:sldChg>
      <pc:sldChg chg="modSp mod">
        <pc:chgData name="Harlan Bieley" userId="8d6c2bfe85383820" providerId="LiveId" clId="{17FFC998-3BAD-4153-8DC7-426FEC11CFE6}" dt="2025-10-30T15:21:06.310" v="75" actId="20577"/>
        <pc:sldMkLst>
          <pc:docMk/>
          <pc:sldMk cId="3919746469" sldId="296"/>
        </pc:sldMkLst>
        <pc:spChg chg="mod">
          <ac:chgData name="Harlan Bieley" userId="8d6c2bfe85383820" providerId="LiveId" clId="{17FFC998-3BAD-4153-8DC7-426FEC11CFE6}" dt="2025-10-30T15:21:06.310" v="75" actId="20577"/>
          <ac:spMkLst>
            <pc:docMk/>
            <pc:sldMk cId="3919746469" sldId="296"/>
            <ac:spMk id="4" creationId="{00000000-0000-0000-0000-000000000000}"/>
          </ac:spMkLst>
        </pc:spChg>
      </pc:sldChg>
      <pc:sldChg chg="modSp mod">
        <pc:chgData name="Harlan Bieley" userId="8d6c2bfe85383820" providerId="LiveId" clId="{17FFC998-3BAD-4153-8DC7-426FEC11CFE6}" dt="2025-10-30T15:20:17.736" v="65" actId="20577"/>
        <pc:sldMkLst>
          <pc:docMk/>
          <pc:sldMk cId="1066581960" sldId="305"/>
        </pc:sldMkLst>
        <pc:spChg chg="mod">
          <ac:chgData name="Harlan Bieley" userId="8d6c2bfe85383820" providerId="LiveId" clId="{17FFC998-3BAD-4153-8DC7-426FEC11CFE6}" dt="2025-10-30T15:20:17.736" v="65" actId="20577"/>
          <ac:spMkLst>
            <pc:docMk/>
            <pc:sldMk cId="1066581960" sldId="305"/>
            <ac:spMk id="4" creationId="{00000000-0000-0000-0000-000000000000}"/>
          </ac:spMkLst>
        </pc:spChg>
      </pc:sldChg>
      <pc:sldChg chg="modSp mod">
        <pc:chgData name="Harlan Bieley" userId="8d6c2bfe85383820" providerId="LiveId" clId="{17FFC998-3BAD-4153-8DC7-426FEC11CFE6}" dt="2025-10-30T15:21:16.271" v="77" actId="20577"/>
        <pc:sldMkLst>
          <pc:docMk/>
          <pc:sldMk cId="1437763379" sldId="307"/>
        </pc:sldMkLst>
        <pc:spChg chg="mod">
          <ac:chgData name="Harlan Bieley" userId="8d6c2bfe85383820" providerId="LiveId" clId="{17FFC998-3BAD-4153-8DC7-426FEC11CFE6}" dt="2025-10-30T15:21:16.271" v="77" actId="20577"/>
          <ac:spMkLst>
            <pc:docMk/>
            <pc:sldMk cId="1437763379" sldId="307"/>
            <ac:spMk id="4" creationId="{00000000-0000-0000-0000-000000000000}"/>
          </ac:spMkLst>
        </pc:spChg>
      </pc:sldChg>
      <pc:sldChg chg="modSp mod">
        <pc:chgData name="Harlan Bieley" userId="8d6c2bfe85383820" providerId="LiveId" clId="{17FFC998-3BAD-4153-8DC7-426FEC11CFE6}" dt="2025-10-30T15:19:49.648" v="53" actId="20577"/>
        <pc:sldMkLst>
          <pc:docMk/>
          <pc:sldMk cId="631796329" sldId="350"/>
        </pc:sldMkLst>
        <pc:spChg chg="mod">
          <ac:chgData name="Harlan Bieley" userId="8d6c2bfe85383820" providerId="LiveId" clId="{17FFC998-3BAD-4153-8DC7-426FEC11CFE6}" dt="2025-10-30T15:19:49.648" v="53" actId="20577"/>
          <ac:spMkLst>
            <pc:docMk/>
            <pc:sldMk cId="631796329" sldId="350"/>
            <ac:spMk id="4" creationId="{00000000-0000-0000-0000-000000000000}"/>
          </ac:spMkLst>
        </pc:spChg>
      </pc:sldChg>
      <pc:sldChg chg="modSp mod">
        <pc:chgData name="Harlan Bieley" userId="8d6c2bfe85383820" providerId="LiveId" clId="{17FFC998-3BAD-4153-8DC7-426FEC11CFE6}" dt="2025-10-30T15:19:12.214" v="39" actId="20577"/>
        <pc:sldMkLst>
          <pc:docMk/>
          <pc:sldMk cId="0" sldId="368"/>
        </pc:sldMkLst>
        <pc:spChg chg="mod">
          <ac:chgData name="Harlan Bieley" userId="8d6c2bfe85383820" providerId="LiveId" clId="{17FFC998-3BAD-4153-8DC7-426FEC11CFE6}" dt="2025-10-30T15:19:12.214" v="39" actId="20577"/>
          <ac:spMkLst>
            <pc:docMk/>
            <pc:sldMk cId="0" sldId="368"/>
            <ac:spMk id="4" creationId="{00000000-0000-0000-0000-000000000000}"/>
          </ac:spMkLst>
        </pc:spChg>
      </pc:sldChg>
      <pc:sldChg chg="modSp mod">
        <pc:chgData name="Harlan Bieley" userId="8d6c2bfe85383820" providerId="LiveId" clId="{17FFC998-3BAD-4153-8DC7-426FEC11CFE6}" dt="2025-10-30T15:21:02.357" v="73" actId="20577"/>
        <pc:sldMkLst>
          <pc:docMk/>
          <pc:sldMk cId="4155113393" sldId="378"/>
        </pc:sldMkLst>
        <pc:spChg chg="mod">
          <ac:chgData name="Harlan Bieley" userId="8d6c2bfe85383820" providerId="LiveId" clId="{17FFC998-3BAD-4153-8DC7-426FEC11CFE6}" dt="2025-10-30T15:21:02.357" v="73" actId="20577"/>
          <ac:spMkLst>
            <pc:docMk/>
            <pc:sldMk cId="4155113393" sldId="378"/>
            <ac:spMk id="4" creationId="{00000000-0000-0000-0000-000000000000}"/>
          </ac:spMkLst>
        </pc:spChg>
      </pc:sldChg>
      <pc:sldChg chg="modSp mod">
        <pc:chgData name="Harlan Bieley" userId="8d6c2bfe85383820" providerId="LiveId" clId="{17FFC998-3BAD-4153-8DC7-426FEC11CFE6}" dt="2025-10-30T15:22:29.558" v="101" actId="20577"/>
        <pc:sldMkLst>
          <pc:docMk/>
          <pc:sldMk cId="2846930211" sldId="379"/>
        </pc:sldMkLst>
        <pc:spChg chg="mod">
          <ac:chgData name="Harlan Bieley" userId="8d6c2bfe85383820" providerId="LiveId" clId="{17FFC998-3BAD-4153-8DC7-426FEC11CFE6}" dt="2025-10-30T15:22:29.558" v="101" actId="20577"/>
          <ac:spMkLst>
            <pc:docMk/>
            <pc:sldMk cId="2846930211" sldId="379"/>
            <ac:spMk id="4" creationId="{00000000-0000-0000-0000-000000000000}"/>
          </ac:spMkLst>
        </pc:spChg>
      </pc:sldChg>
      <pc:sldChg chg="modSp mod">
        <pc:chgData name="Harlan Bieley" userId="8d6c2bfe85383820" providerId="LiveId" clId="{17FFC998-3BAD-4153-8DC7-426FEC11CFE6}" dt="2025-10-30T15:22:33.380" v="103" actId="20577"/>
        <pc:sldMkLst>
          <pc:docMk/>
          <pc:sldMk cId="1840296501" sldId="380"/>
        </pc:sldMkLst>
        <pc:spChg chg="mod">
          <ac:chgData name="Harlan Bieley" userId="8d6c2bfe85383820" providerId="LiveId" clId="{17FFC998-3BAD-4153-8DC7-426FEC11CFE6}" dt="2025-10-30T15:22:33.380" v="103" actId="20577"/>
          <ac:spMkLst>
            <pc:docMk/>
            <pc:sldMk cId="1840296501" sldId="380"/>
            <ac:spMk id="4" creationId="{00000000-0000-0000-0000-000000000000}"/>
          </ac:spMkLst>
        </pc:spChg>
      </pc:sldChg>
      <pc:sldChg chg="modSp mod">
        <pc:chgData name="Harlan Bieley" userId="8d6c2bfe85383820" providerId="LiveId" clId="{17FFC998-3BAD-4153-8DC7-426FEC11CFE6}" dt="2025-10-30T15:21:47.845" v="81" actId="20577"/>
        <pc:sldMkLst>
          <pc:docMk/>
          <pc:sldMk cId="2314506268" sldId="404"/>
        </pc:sldMkLst>
        <pc:spChg chg="mod">
          <ac:chgData name="Harlan Bieley" userId="8d6c2bfe85383820" providerId="LiveId" clId="{17FFC998-3BAD-4153-8DC7-426FEC11CFE6}" dt="2025-10-30T15:21:47.845" v="81" actId="20577"/>
          <ac:spMkLst>
            <pc:docMk/>
            <pc:sldMk cId="2314506268" sldId="404"/>
            <ac:spMk id="4" creationId="{00000000-0000-0000-0000-000000000000}"/>
          </ac:spMkLst>
        </pc:spChg>
      </pc:sldChg>
      <pc:sldChg chg="modSp mod">
        <pc:chgData name="Harlan Bieley" userId="8d6c2bfe85383820" providerId="LiveId" clId="{17FFC998-3BAD-4153-8DC7-426FEC11CFE6}" dt="2025-10-30T15:22:22.639" v="97" actId="20577"/>
        <pc:sldMkLst>
          <pc:docMk/>
          <pc:sldMk cId="2324385215" sldId="405"/>
        </pc:sldMkLst>
        <pc:spChg chg="mod">
          <ac:chgData name="Harlan Bieley" userId="8d6c2bfe85383820" providerId="LiveId" clId="{17FFC998-3BAD-4153-8DC7-426FEC11CFE6}" dt="2025-10-30T15:22:22.639" v="97" actId="20577"/>
          <ac:spMkLst>
            <pc:docMk/>
            <pc:sldMk cId="2324385215" sldId="405"/>
            <ac:spMk id="4" creationId="{00000000-0000-0000-0000-000000000000}"/>
          </ac:spMkLst>
        </pc:spChg>
      </pc:sldChg>
      <pc:sldChg chg="modSp mod">
        <pc:chgData name="Harlan Bieley" userId="8d6c2bfe85383820" providerId="LiveId" clId="{17FFC998-3BAD-4153-8DC7-426FEC11CFE6}" dt="2025-10-30T15:21:52.875" v="83" actId="20577"/>
        <pc:sldMkLst>
          <pc:docMk/>
          <pc:sldMk cId="2466656491" sldId="407"/>
        </pc:sldMkLst>
        <pc:spChg chg="mod">
          <ac:chgData name="Harlan Bieley" userId="8d6c2bfe85383820" providerId="LiveId" clId="{17FFC998-3BAD-4153-8DC7-426FEC11CFE6}" dt="2025-10-30T15:21:52.875" v="83" actId="20577"/>
          <ac:spMkLst>
            <pc:docMk/>
            <pc:sldMk cId="2466656491" sldId="407"/>
            <ac:spMk id="4" creationId="{00000000-0000-0000-0000-000000000000}"/>
          </ac:spMkLst>
        </pc:spChg>
      </pc:sldChg>
      <pc:sldChg chg="modSp mod">
        <pc:chgData name="Harlan Bieley" userId="8d6c2bfe85383820" providerId="LiveId" clId="{17FFC998-3BAD-4153-8DC7-426FEC11CFE6}" dt="2025-10-30T15:22:00.719" v="87" actId="20577"/>
        <pc:sldMkLst>
          <pc:docMk/>
          <pc:sldMk cId="3540621146" sldId="409"/>
        </pc:sldMkLst>
        <pc:spChg chg="mod">
          <ac:chgData name="Harlan Bieley" userId="8d6c2bfe85383820" providerId="LiveId" clId="{17FFC998-3BAD-4153-8DC7-426FEC11CFE6}" dt="2025-10-30T15:22:00.719" v="87" actId="20577"/>
          <ac:spMkLst>
            <pc:docMk/>
            <pc:sldMk cId="3540621146" sldId="409"/>
            <ac:spMk id="4" creationId="{00000000-0000-0000-0000-000000000000}"/>
          </ac:spMkLst>
        </pc:spChg>
      </pc:sldChg>
      <pc:sldChg chg="modSp mod">
        <pc:chgData name="Harlan Bieley" userId="8d6c2bfe85383820" providerId="LiveId" clId="{17FFC998-3BAD-4153-8DC7-426FEC11CFE6}" dt="2025-10-30T15:19:18.333" v="41" actId="20577"/>
        <pc:sldMkLst>
          <pc:docMk/>
          <pc:sldMk cId="4252597964" sldId="414"/>
        </pc:sldMkLst>
        <pc:spChg chg="mod">
          <ac:chgData name="Harlan Bieley" userId="8d6c2bfe85383820" providerId="LiveId" clId="{17FFC998-3BAD-4153-8DC7-426FEC11CFE6}" dt="2025-10-30T15:19:18.333" v="41" actId="20577"/>
          <ac:spMkLst>
            <pc:docMk/>
            <pc:sldMk cId="4252597964" sldId="414"/>
            <ac:spMk id="4" creationId="{00000000-0000-0000-0000-000000000000}"/>
          </ac:spMkLst>
        </pc:spChg>
      </pc:sldChg>
      <pc:sldChg chg="modSp mod">
        <pc:chgData name="Harlan Bieley" userId="8d6c2bfe85383820" providerId="LiveId" clId="{17FFC998-3BAD-4153-8DC7-426FEC11CFE6}" dt="2025-10-30T15:18:29.266" v="25" actId="20577"/>
        <pc:sldMkLst>
          <pc:docMk/>
          <pc:sldMk cId="884556944" sldId="415"/>
        </pc:sldMkLst>
        <pc:spChg chg="mod">
          <ac:chgData name="Harlan Bieley" userId="8d6c2bfe85383820" providerId="LiveId" clId="{17FFC998-3BAD-4153-8DC7-426FEC11CFE6}" dt="2025-10-30T15:18:29.266" v="25" actId="20577"/>
          <ac:spMkLst>
            <pc:docMk/>
            <pc:sldMk cId="884556944" sldId="415"/>
            <ac:spMk id="4" creationId="{00000000-0000-0000-0000-000000000000}"/>
          </ac:spMkLst>
        </pc:spChg>
      </pc:sldChg>
      <pc:sldChg chg="modSp mod">
        <pc:chgData name="Harlan Bieley" userId="8d6c2bfe85383820" providerId="LiveId" clId="{17FFC998-3BAD-4153-8DC7-426FEC11CFE6}" dt="2025-10-30T15:21:24.943" v="79" actId="20577"/>
        <pc:sldMkLst>
          <pc:docMk/>
          <pc:sldMk cId="269440527" sldId="416"/>
        </pc:sldMkLst>
        <pc:spChg chg="mod">
          <ac:chgData name="Harlan Bieley" userId="8d6c2bfe85383820" providerId="LiveId" clId="{17FFC998-3BAD-4153-8DC7-426FEC11CFE6}" dt="2025-10-30T15:21:24.943" v="79" actId="20577"/>
          <ac:spMkLst>
            <pc:docMk/>
            <pc:sldMk cId="269440527" sldId="416"/>
            <ac:spMk id="4" creationId="{00000000-0000-0000-0000-000000000000}"/>
          </ac:spMkLst>
        </pc:spChg>
      </pc:sldChg>
      <pc:sldChg chg="modSp mod">
        <pc:chgData name="Harlan Bieley" userId="8d6c2bfe85383820" providerId="LiveId" clId="{17FFC998-3BAD-4153-8DC7-426FEC11CFE6}" dt="2025-10-30T15:17:35.904" v="9" actId="20577"/>
        <pc:sldMkLst>
          <pc:docMk/>
          <pc:sldMk cId="1268477284" sldId="435"/>
        </pc:sldMkLst>
        <pc:spChg chg="mod">
          <ac:chgData name="Harlan Bieley" userId="8d6c2bfe85383820" providerId="LiveId" clId="{17FFC998-3BAD-4153-8DC7-426FEC11CFE6}" dt="2025-10-30T15:17:35.904" v="9" actId="20577"/>
          <ac:spMkLst>
            <pc:docMk/>
            <pc:sldMk cId="1268477284" sldId="435"/>
            <ac:spMk id="4" creationId="{EEADB769-E680-406B-BAA1-84A53175B0C1}"/>
          </ac:spMkLst>
        </pc:spChg>
      </pc:sldChg>
      <pc:sldChg chg="modSp mod">
        <pc:chgData name="Harlan Bieley" userId="8d6c2bfe85383820" providerId="LiveId" clId="{17FFC998-3BAD-4153-8DC7-426FEC11CFE6}" dt="2025-10-30T15:17:50.377" v="11" actId="20577"/>
        <pc:sldMkLst>
          <pc:docMk/>
          <pc:sldMk cId="4159214210" sldId="436"/>
        </pc:sldMkLst>
        <pc:spChg chg="mod">
          <ac:chgData name="Harlan Bieley" userId="8d6c2bfe85383820" providerId="LiveId" clId="{17FFC998-3BAD-4153-8DC7-426FEC11CFE6}" dt="2025-10-30T15:17:50.377" v="11" actId="20577"/>
          <ac:spMkLst>
            <pc:docMk/>
            <pc:sldMk cId="4159214210" sldId="436"/>
            <ac:spMk id="4" creationId="{26517D91-DE3E-4B0F-91A7-CA0FF227A21C}"/>
          </ac:spMkLst>
        </pc:spChg>
      </pc:sldChg>
      <pc:sldChg chg="modSp mod">
        <pc:chgData name="Harlan Bieley" userId="8d6c2bfe85383820" providerId="LiveId" clId="{17FFC998-3BAD-4153-8DC7-426FEC11CFE6}" dt="2025-10-30T15:18:00.153" v="15" actId="20577"/>
        <pc:sldMkLst>
          <pc:docMk/>
          <pc:sldMk cId="1860490543" sldId="448"/>
        </pc:sldMkLst>
        <pc:spChg chg="mod">
          <ac:chgData name="Harlan Bieley" userId="8d6c2bfe85383820" providerId="LiveId" clId="{17FFC998-3BAD-4153-8DC7-426FEC11CFE6}" dt="2025-10-30T15:18:00.153" v="15" actId="20577"/>
          <ac:spMkLst>
            <pc:docMk/>
            <pc:sldMk cId="1860490543" sldId="448"/>
            <ac:spMk id="4" creationId="{815F5697-CB91-41EA-8914-E39BC9F1B2ED}"/>
          </ac:spMkLst>
        </pc:spChg>
      </pc:sldChg>
      <pc:sldChg chg="modSp mod">
        <pc:chgData name="Harlan Bieley" userId="8d6c2bfe85383820" providerId="LiveId" clId="{17FFC998-3BAD-4153-8DC7-426FEC11CFE6}" dt="2025-10-30T15:22:53.664" v="113" actId="20577"/>
        <pc:sldMkLst>
          <pc:docMk/>
          <pc:sldMk cId="2989547925" sldId="467"/>
        </pc:sldMkLst>
        <pc:spChg chg="mod">
          <ac:chgData name="Harlan Bieley" userId="8d6c2bfe85383820" providerId="LiveId" clId="{17FFC998-3BAD-4153-8DC7-426FEC11CFE6}" dt="2025-10-30T15:22:53.664" v="113" actId="20577"/>
          <ac:spMkLst>
            <pc:docMk/>
            <pc:sldMk cId="2989547925" sldId="467"/>
            <ac:spMk id="4" creationId="{9461CA95-2993-4EF3-AFDD-23CCA92A5AB2}"/>
          </ac:spMkLst>
        </pc:spChg>
      </pc:sldChg>
      <pc:sldChg chg="modSp mod">
        <pc:chgData name="Harlan Bieley" userId="8d6c2bfe85383820" providerId="LiveId" clId="{17FFC998-3BAD-4153-8DC7-426FEC11CFE6}" dt="2025-10-30T15:17:21.891" v="5" actId="20577"/>
        <pc:sldMkLst>
          <pc:docMk/>
          <pc:sldMk cId="2307825358" sldId="470"/>
        </pc:sldMkLst>
        <pc:spChg chg="mod">
          <ac:chgData name="Harlan Bieley" userId="8d6c2bfe85383820" providerId="LiveId" clId="{17FFC998-3BAD-4153-8DC7-426FEC11CFE6}" dt="2025-10-30T15:17:21.891" v="5" actId="20577"/>
          <ac:spMkLst>
            <pc:docMk/>
            <pc:sldMk cId="2307825358" sldId="470"/>
            <ac:spMk id="4" creationId="{C3876549-90A6-41F1-BDC7-C2D9935BC416}"/>
          </ac:spMkLst>
        </pc:spChg>
      </pc:sldChg>
      <pc:sldChg chg="modSp mod">
        <pc:chgData name="Harlan Bieley" userId="8d6c2bfe85383820" providerId="LiveId" clId="{17FFC998-3BAD-4153-8DC7-426FEC11CFE6}" dt="2025-10-30T15:18:15.017" v="21" actId="20577"/>
        <pc:sldMkLst>
          <pc:docMk/>
          <pc:sldMk cId="2650326988" sldId="487"/>
        </pc:sldMkLst>
        <pc:spChg chg="mod">
          <ac:chgData name="Harlan Bieley" userId="8d6c2bfe85383820" providerId="LiveId" clId="{17FFC998-3BAD-4153-8DC7-426FEC11CFE6}" dt="2025-10-30T15:18:15.017" v="21" actId="20577"/>
          <ac:spMkLst>
            <pc:docMk/>
            <pc:sldMk cId="2650326988" sldId="487"/>
            <ac:spMk id="4" creationId="{EB1C018C-8BDC-42EE-B6C4-2583081E1C6E}"/>
          </ac:spMkLst>
        </pc:spChg>
      </pc:sldChg>
      <pc:sldChg chg="modSp mod">
        <pc:chgData name="Harlan Bieley" userId="8d6c2bfe85383820" providerId="LiveId" clId="{17FFC998-3BAD-4153-8DC7-426FEC11CFE6}" dt="2025-10-30T15:18:04.749" v="17" actId="20577"/>
        <pc:sldMkLst>
          <pc:docMk/>
          <pc:sldMk cId="2744106451" sldId="488"/>
        </pc:sldMkLst>
        <pc:spChg chg="mod">
          <ac:chgData name="Harlan Bieley" userId="8d6c2bfe85383820" providerId="LiveId" clId="{17FFC998-3BAD-4153-8DC7-426FEC11CFE6}" dt="2025-10-30T15:18:04.749" v="17" actId="20577"/>
          <ac:spMkLst>
            <pc:docMk/>
            <pc:sldMk cId="2744106451" sldId="488"/>
            <ac:spMk id="4" creationId="{4780D7D1-E0F8-4587-90F7-716933C93FF9}"/>
          </ac:spMkLst>
        </pc:spChg>
      </pc:sldChg>
      <pc:sldChg chg="modSp mod">
        <pc:chgData name="Harlan Bieley" userId="8d6c2bfe85383820" providerId="LiveId" clId="{17FFC998-3BAD-4153-8DC7-426FEC11CFE6}" dt="2025-10-30T15:18:08.796" v="19" actId="20577"/>
        <pc:sldMkLst>
          <pc:docMk/>
          <pc:sldMk cId="3068084897" sldId="489"/>
        </pc:sldMkLst>
        <pc:spChg chg="mod">
          <ac:chgData name="Harlan Bieley" userId="8d6c2bfe85383820" providerId="LiveId" clId="{17FFC998-3BAD-4153-8DC7-426FEC11CFE6}" dt="2025-10-30T15:18:08.796" v="19" actId="20577"/>
          <ac:spMkLst>
            <pc:docMk/>
            <pc:sldMk cId="3068084897" sldId="489"/>
            <ac:spMk id="4" creationId="{628A6F9A-A025-4E63-ACA4-C44F909AF77B}"/>
          </ac:spMkLst>
        </pc:spChg>
      </pc:sldChg>
      <pc:sldChg chg="modSp mod">
        <pc:chgData name="Harlan Bieley" userId="8d6c2bfe85383820" providerId="LiveId" clId="{17FFC998-3BAD-4153-8DC7-426FEC11CFE6}" dt="2025-10-30T15:20:52.834" v="69" actId="20577"/>
        <pc:sldMkLst>
          <pc:docMk/>
          <pc:sldMk cId="1767139747" sldId="493"/>
        </pc:sldMkLst>
        <pc:spChg chg="mod">
          <ac:chgData name="Harlan Bieley" userId="8d6c2bfe85383820" providerId="LiveId" clId="{17FFC998-3BAD-4153-8DC7-426FEC11CFE6}" dt="2025-10-30T15:20:52.834" v="69" actId="20577"/>
          <ac:spMkLst>
            <pc:docMk/>
            <pc:sldMk cId="1767139747" sldId="493"/>
            <ac:spMk id="4" creationId="{00000000-0000-0000-0000-000000000000}"/>
          </ac:spMkLst>
        </pc:spChg>
      </pc:sldChg>
      <pc:sldChg chg="modSp mod">
        <pc:chgData name="Harlan Bieley" userId="8d6c2bfe85383820" providerId="LiveId" clId="{17FFC998-3BAD-4153-8DC7-426FEC11CFE6}" dt="2025-10-30T15:20:58.618" v="71" actId="20577"/>
        <pc:sldMkLst>
          <pc:docMk/>
          <pc:sldMk cId="3842431586" sldId="498"/>
        </pc:sldMkLst>
        <pc:spChg chg="mod">
          <ac:chgData name="Harlan Bieley" userId="8d6c2bfe85383820" providerId="LiveId" clId="{17FFC998-3BAD-4153-8DC7-426FEC11CFE6}" dt="2025-10-30T15:20:58.618" v="71" actId="20577"/>
          <ac:spMkLst>
            <pc:docMk/>
            <pc:sldMk cId="3842431586" sldId="498"/>
            <ac:spMk id="4" creationId="{88C7646B-6EE1-4747-A28E-BF7AFA413DBF}"/>
          </ac:spMkLst>
        </pc:spChg>
      </pc:sldChg>
      <pc:sldChg chg="modSp mod">
        <pc:chgData name="Harlan Bieley" userId="8d6c2bfe85383820" providerId="LiveId" clId="{17FFC998-3BAD-4153-8DC7-426FEC11CFE6}" dt="2025-10-30T15:23:01.348" v="117" actId="20577"/>
        <pc:sldMkLst>
          <pc:docMk/>
          <pc:sldMk cId="3670304000" sldId="502"/>
        </pc:sldMkLst>
        <pc:spChg chg="mod">
          <ac:chgData name="Harlan Bieley" userId="8d6c2bfe85383820" providerId="LiveId" clId="{17FFC998-3BAD-4153-8DC7-426FEC11CFE6}" dt="2025-10-30T15:23:01.348" v="117" actId="20577"/>
          <ac:spMkLst>
            <pc:docMk/>
            <pc:sldMk cId="3670304000" sldId="502"/>
            <ac:spMk id="4" creationId="{C8C7234A-EBAD-47D7-8719-31678881D574}"/>
          </ac:spMkLst>
        </pc:spChg>
      </pc:sldChg>
      <pc:sldChg chg="modSp mod">
        <pc:chgData name="Harlan Bieley" userId="8d6c2bfe85383820" providerId="LiveId" clId="{17FFC998-3BAD-4153-8DC7-426FEC11CFE6}" dt="2025-10-30T15:17:54.981" v="13" actId="20577"/>
        <pc:sldMkLst>
          <pc:docMk/>
          <pc:sldMk cId="2317794181" sldId="504"/>
        </pc:sldMkLst>
        <pc:spChg chg="mod">
          <ac:chgData name="Harlan Bieley" userId="8d6c2bfe85383820" providerId="LiveId" clId="{17FFC998-3BAD-4153-8DC7-426FEC11CFE6}" dt="2025-10-30T15:17:54.981" v="13" actId="20577"/>
          <ac:spMkLst>
            <pc:docMk/>
            <pc:sldMk cId="2317794181" sldId="504"/>
            <ac:spMk id="4" creationId="{6ECA5041-7066-4788-8741-B7A568CF27E3}"/>
          </ac:spMkLst>
        </pc:spChg>
      </pc:sldChg>
      <pc:sldChg chg="modSp mod">
        <pc:chgData name="Harlan Bieley" userId="8d6c2bfe85383820" providerId="LiveId" clId="{17FFC998-3BAD-4153-8DC7-426FEC11CFE6}" dt="2025-10-30T15:22:57.335" v="115" actId="20577"/>
        <pc:sldMkLst>
          <pc:docMk/>
          <pc:sldMk cId="3023295274" sldId="509"/>
        </pc:sldMkLst>
        <pc:spChg chg="mod">
          <ac:chgData name="Harlan Bieley" userId="8d6c2bfe85383820" providerId="LiveId" clId="{17FFC998-3BAD-4153-8DC7-426FEC11CFE6}" dt="2025-10-30T15:22:57.335" v="115" actId="20577"/>
          <ac:spMkLst>
            <pc:docMk/>
            <pc:sldMk cId="3023295274" sldId="509"/>
            <ac:spMk id="4" creationId="{37A7D794-420F-4A59-9C09-8A54A3C5DAA3}"/>
          </ac:spMkLst>
        </pc:spChg>
      </pc:sldChg>
      <pc:sldChg chg="modSp mod">
        <pc:chgData name="Harlan Bieley" userId="8d6c2bfe85383820" providerId="LiveId" clId="{17FFC998-3BAD-4153-8DC7-426FEC11CFE6}" dt="2025-10-30T15:19:39.995" v="49" actId="20577"/>
        <pc:sldMkLst>
          <pc:docMk/>
          <pc:sldMk cId="1877358654" sldId="511"/>
        </pc:sldMkLst>
        <pc:spChg chg="mod">
          <ac:chgData name="Harlan Bieley" userId="8d6c2bfe85383820" providerId="LiveId" clId="{17FFC998-3BAD-4153-8DC7-426FEC11CFE6}" dt="2025-10-30T15:19:39.995" v="49" actId="20577"/>
          <ac:spMkLst>
            <pc:docMk/>
            <pc:sldMk cId="1877358654" sldId="511"/>
            <ac:spMk id="4" creationId="{AFF2D3D3-B67E-4FB8-8531-D604BC090941}"/>
          </ac:spMkLst>
        </pc:spChg>
      </pc:sldChg>
      <pc:sldChg chg="modSp mod">
        <pc:chgData name="Harlan Bieley" userId="8d6c2bfe85383820" providerId="LiveId" clId="{17FFC998-3BAD-4153-8DC7-426FEC11CFE6}" dt="2025-10-30T15:21:57.516" v="85" actId="20577"/>
        <pc:sldMkLst>
          <pc:docMk/>
          <pc:sldMk cId="1684887156" sldId="512"/>
        </pc:sldMkLst>
        <pc:spChg chg="mod">
          <ac:chgData name="Harlan Bieley" userId="8d6c2bfe85383820" providerId="LiveId" clId="{17FFC998-3BAD-4153-8DC7-426FEC11CFE6}" dt="2025-10-30T15:21:57.516" v="85" actId="20577"/>
          <ac:spMkLst>
            <pc:docMk/>
            <pc:sldMk cId="1684887156" sldId="512"/>
            <ac:spMk id="4" creationId="{F2F0AA01-7756-44F4-8FE9-61A081D3B1C6}"/>
          </ac:spMkLst>
        </pc:spChg>
      </pc:sldChg>
      <pc:sldChg chg="modSp mod">
        <pc:chgData name="Harlan Bieley" userId="8d6c2bfe85383820" providerId="LiveId" clId="{17FFC998-3BAD-4153-8DC7-426FEC11CFE6}" dt="2025-10-30T15:22:06.041" v="89" actId="20577"/>
        <pc:sldMkLst>
          <pc:docMk/>
          <pc:sldMk cId="2249069290" sldId="514"/>
        </pc:sldMkLst>
        <pc:spChg chg="mod">
          <ac:chgData name="Harlan Bieley" userId="8d6c2bfe85383820" providerId="LiveId" clId="{17FFC998-3BAD-4153-8DC7-426FEC11CFE6}" dt="2025-10-30T15:22:06.041" v="89" actId="20577"/>
          <ac:spMkLst>
            <pc:docMk/>
            <pc:sldMk cId="2249069290" sldId="514"/>
            <ac:spMk id="4" creationId="{B66E873B-1868-45AE-B6B5-A68AC9514807}"/>
          </ac:spMkLst>
        </pc:spChg>
      </pc:sldChg>
      <pc:sldChg chg="modSp mod">
        <pc:chgData name="Harlan Bieley" userId="8d6c2bfe85383820" providerId="LiveId" clId="{17FFC998-3BAD-4153-8DC7-426FEC11CFE6}" dt="2025-10-30T15:22:09.925" v="91" actId="20577"/>
        <pc:sldMkLst>
          <pc:docMk/>
          <pc:sldMk cId="3587531143" sldId="515"/>
        </pc:sldMkLst>
        <pc:spChg chg="mod">
          <ac:chgData name="Harlan Bieley" userId="8d6c2bfe85383820" providerId="LiveId" clId="{17FFC998-3BAD-4153-8DC7-426FEC11CFE6}" dt="2025-10-30T15:22:09.925" v="91" actId="20577"/>
          <ac:spMkLst>
            <pc:docMk/>
            <pc:sldMk cId="3587531143" sldId="515"/>
            <ac:spMk id="4" creationId="{F0F3B40C-395D-4F32-BF09-32904F08642E}"/>
          </ac:spMkLst>
        </pc:spChg>
      </pc:sldChg>
      <pc:sldChg chg="modSp mod">
        <pc:chgData name="Harlan Bieley" userId="8d6c2bfe85383820" providerId="LiveId" clId="{17FFC998-3BAD-4153-8DC7-426FEC11CFE6}" dt="2025-10-30T15:22:13.909" v="93" actId="20577"/>
        <pc:sldMkLst>
          <pc:docMk/>
          <pc:sldMk cId="1982485356" sldId="516"/>
        </pc:sldMkLst>
        <pc:spChg chg="mod">
          <ac:chgData name="Harlan Bieley" userId="8d6c2bfe85383820" providerId="LiveId" clId="{17FFC998-3BAD-4153-8DC7-426FEC11CFE6}" dt="2025-10-30T15:22:13.909" v="93" actId="20577"/>
          <ac:spMkLst>
            <pc:docMk/>
            <pc:sldMk cId="1982485356" sldId="516"/>
            <ac:spMk id="4" creationId="{53510E52-ACD3-4201-8D05-0B0B269BD032}"/>
          </ac:spMkLst>
        </pc:spChg>
      </pc:sldChg>
      <pc:sldChg chg="modSp mod">
        <pc:chgData name="Harlan Bieley" userId="8d6c2bfe85383820" providerId="LiveId" clId="{17FFC998-3BAD-4153-8DC7-426FEC11CFE6}" dt="2025-10-30T15:19:59.444" v="57" actId="20577"/>
        <pc:sldMkLst>
          <pc:docMk/>
          <pc:sldMk cId="3079683686" sldId="518"/>
        </pc:sldMkLst>
        <pc:spChg chg="mod">
          <ac:chgData name="Harlan Bieley" userId="8d6c2bfe85383820" providerId="LiveId" clId="{17FFC998-3BAD-4153-8DC7-426FEC11CFE6}" dt="2025-10-30T15:19:59.444" v="57" actId="20577"/>
          <ac:spMkLst>
            <pc:docMk/>
            <pc:sldMk cId="3079683686" sldId="518"/>
            <ac:spMk id="4" creationId="{8BFD50DF-5229-4A08-A6D9-AC4FDD43EB76}"/>
          </ac:spMkLst>
        </pc:spChg>
      </pc:sldChg>
      <pc:sldChg chg="modSp mod">
        <pc:chgData name="Harlan Bieley" userId="8d6c2bfe85383820" providerId="LiveId" clId="{17FFC998-3BAD-4153-8DC7-426FEC11CFE6}" dt="2025-10-30T15:19:33.585" v="47" actId="20577"/>
        <pc:sldMkLst>
          <pc:docMk/>
          <pc:sldMk cId="1578610747" sldId="520"/>
        </pc:sldMkLst>
        <pc:spChg chg="mod">
          <ac:chgData name="Harlan Bieley" userId="8d6c2bfe85383820" providerId="LiveId" clId="{17FFC998-3BAD-4153-8DC7-426FEC11CFE6}" dt="2025-10-30T15:19:33.585" v="47" actId="20577"/>
          <ac:spMkLst>
            <pc:docMk/>
            <pc:sldMk cId="1578610747" sldId="520"/>
            <ac:spMk id="4" creationId="{37FB95A3-B62C-4631-8953-D190EC2BCA06}"/>
          </ac:spMkLst>
        </pc:spChg>
      </pc:sldChg>
      <pc:sldChg chg="modSp mod">
        <pc:chgData name="Harlan Bieley" userId="8d6c2bfe85383820" providerId="LiveId" clId="{17FFC998-3BAD-4153-8DC7-426FEC11CFE6}" dt="2025-10-30T15:19:55.054" v="55" actId="20577"/>
        <pc:sldMkLst>
          <pc:docMk/>
          <pc:sldMk cId="1091185137" sldId="525"/>
        </pc:sldMkLst>
        <pc:spChg chg="mod">
          <ac:chgData name="Harlan Bieley" userId="8d6c2bfe85383820" providerId="LiveId" clId="{17FFC998-3BAD-4153-8DC7-426FEC11CFE6}" dt="2025-10-30T15:19:55.054" v="55" actId="20577"/>
          <ac:spMkLst>
            <pc:docMk/>
            <pc:sldMk cId="1091185137" sldId="525"/>
            <ac:spMk id="4" creationId="{B8D82DED-6704-422B-80CB-93FAE1F5DE25}"/>
          </ac:spMkLst>
        </pc:spChg>
      </pc:sldChg>
      <pc:sldChg chg="modSp mod">
        <pc:chgData name="Harlan Bieley" userId="8d6c2bfe85383820" providerId="LiveId" clId="{17FFC998-3BAD-4153-8DC7-426FEC11CFE6}" dt="2025-10-30T15:20:04.178" v="59" actId="20577"/>
        <pc:sldMkLst>
          <pc:docMk/>
          <pc:sldMk cId="3284618895" sldId="526"/>
        </pc:sldMkLst>
        <pc:spChg chg="mod">
          <ac:chgData name="Harlan Bieley" userId="8d6c2bfe85383820" providerId="LiveId" clId="{17FFC998-3BAD-4153-8DC7-426FEC11CFE6}" dt="2025-10-30T15:20:04.178" v="59" actId="20577"/>
          <ac:spMkLst>
            <pc:docMk/>
            <pc:sldMk cId="3284618895" sldId="526"/>
            <ac:spMk id="4" creationId="{0D191C54-AD75-4503-BA9A-70F0CA0656EE}"/>
          </ac:spMkLst>
        </pc:spChg>
      </pc:sldChg>
      <pc:sldChg chg="modSp mod">
        <pc:chgData name="Harlan Bieley" userId="8d6c2bfe85383820" providerId="LiveId" clId="{17FFC998-3BAD-4153-8DC7-426FEC11CFE6}" dt="2025-10-30T15:20:12.771" v="63" actId="20577"/>
        <pc:sldMkLst>
          <pc:docMk/>
          <pc:sldMk cId="3546043280" sldId="527"/>
        </pc:sldMkLst>
        <pc:spChg chg="mod">
          <ac:chgData name="Harlan Bieley" userId="8d6c2bfe85383820" providerId="LiveId" clId="{17FFC998-3BAD-4153-8DC7-426FEC11CFE6}" dt="2025-10-30T15:20:12.771" v="63" actId="20577"/>
          <ac:spMkLst>
            <pc:docMk/>
            <pc:sldMk cId="3546043280" sldId="527"/>
            <ac:spMk id="4" creationId="{3302085B-4FA6-478F-B2A4-777F6CB38CF8}"/>
          </ac:spMkLst>
        </pc:spChg>
      </pc:sldChg>
      <pc:sldChg chg="modSp mod">
        <pc:chgData name="Harlan Bieley" userId="8d6c2bfe85383820" providerId="LiveId" clId="{17FFC998-3BAD-4153-8DC7-426FEC11CFE6}" dt="2025-10-30T15:22:38.747" v="107" actId="20577"/>
        <pc:sldMkLst>
          <pc:docMk/>
          <pc:sldMk cId="4008124503" sldId="534"/>
        </pc:sldMkLst>
        <pc:spChg chg="mod">
          <ac:chgData name="Harlan Bieley" userId="8d6c2bfe85383820" providerId="LiveId" clId="{17FFC998-3BAD-4153-8DC7-426FEC11CFE6}" dt="2025-10-30T15:22:38.747" v="107" actId="20577"/>
          <ac:spMkLst>
            <pc:docMk/>
            <pc:sldMk cId="4008124503" sldId="534"/>
            <ac:spMk id="4" creationId="{58510B82-5DFF-4EAA-BEB7-4A765AA54D81}"/>
          </ac:spMkLst>
        </pc:spChg>
      </pc:sldChg>
      <pc:sldChg chg="modSp mod">
        <pc:chgData name="Harlan Bieley" userId="8d6c2bfe85383820" providerId="LiveId" clId="{17FFC998-3BAD-4153-8DC7-426FEC11CFE6}" dt="2025-10-30T15:20:08.615" v="61" actId="20577"/>
        <pc:sldMkLst>
          <pc:docMk/>
          <pc:sldMk cId="4033343681" sldId="535"/>
        </pc:sldMkLst>
        <pc:spChg chg="mod">
          <ac:chgData name="Harlan Bieley" userId="8d6c2bfe85383820" providerId="LiveId" clId="{17FFC998-3BAD-4153-8DC7-426FEC11CFE6}" dt="2025-10-30T15:20:08.615" v="61" actId="20577"/>
          <ac:spMkLst>
            <pc:docMk/>
            <pc:sldMk cId="4033343681" sldId="535"/>
            <ac:spMk id="4" creationId="{E7A914C1-1DFF-4EE7-AF5F-2622C84312D4}"/>
          </ac:spMkLst>
        </pc:spChg>
      </pc:sldChg>
      <pc:sldChg chg="modSp mod">
        <pc:chgData name="Harlan Bieley" userId="8d6c2bfe85383820" providerId="LiveId" clId="{17FFC998-3BAD-4153-8DC7-426FEC11CFE6}" dt="2025-10-30T15:22:36.143" v="105" actId="20577"/>
        <pc:sldMkLst>
          <pc:docMk/>
          <pc:sldMk cId="3306221027" sldId="542"/>
        </pc:sldMkLst>
        <pc:spChg chg="mod">
          <ac:chgData name="Harlan Bieley" userId="8d6c2bfe85383820" providerId="LiveId" clId="{17FFC998-3BAD-4153-8DC7-426FEC11CFE6}" dt="2025-10-30T15:22:36.143" v="105" actId="20577"/>
          <ac:spMkLst>
            <pc:docMk/>
            <pc:sldMk cId="3306221027" sldId="542"/>
            <ac:spMk id="4" creationId="{455A9AD4-F8C5-44F2-8DA0-9B980E3865FE}"/>
          </ac:spMkLst>
        </pc:spChg>
      </pc:sldChg>
      <pc:sldChg chg="modSp mod">
        <pc:chgData name="Harlan Bieley" userId="8d6c2bfe85383820" providerId="LiveId" clId="{17FFC998-3BAD-4153-8DC7-426FEC11CFE6}" dt="2025-10-30T15:22:17.856" v="95" actId="20577"/>
        <pc:sldMkLst>
          <pc:docMk/>
          <pc:sldMk cId="1082622605" sldId="543"/>
        </pc:sldMkLst>
        <pc:spChg chg="mod">
          <ac:chgData name="Harlan Bieley" userId="8d6c2bfe85383820" providerId="LiveId" clId="{17FFC998-3BAD-4153-8DC7-426FEC11CFE6}" dt="2025-10-30T15:22:17.856" v="95" actId="20577"/>
          <ac:spMkLst>
            <pc:docMk/>
            <pc:sldMk cId="1082622605" sldId="543"/>
            <ac:spMk id="4" creationId="{D739ADF3-DBD5-4EB4-99B3-E1E50848C468}"/>
          </ac:spMkLst>
        </pc:spChg>
      </pc:sldChg>
      <pc:sldChg chg="modSp mod">
        <pc:chgData name="Harlan Bieley" userId="8d6c2bfe85383820" providerId="LiveId" clId="{17FFC998-3BAD-4153-8DC7-426FEC11CFE6}" dt="2025-10-30T15:20:22.641" v="67" actId="20577"/>
        <pc:sldMkLst>
          <pc:docMk/>
          <pc:sldMk cId="1897878371" sldId="544"/>
        </pc:sldMkLst>
        <pc:spChg chg="mod">
          <ac:chgData name="Harlan Bieley" userId="8d6c2bfe85383820" providerId="LiveId" clId="{17FFC998-3BAD-4153-8DC7-426FEC11CFE6}" dt="2025-10-30T15:20:22.641" v="67" actId="20577"/>
          <ac:spMkLst>
            <pc:docMk/>
            <pc:sldMk cId="1897878371" sldId="544"/>
            <ac:spMk id="4" creationId="{67692375-8FFF-4C18-BAD5-739D0A5580EC}"/>
          </ac:spMkLst>
        </pc:spChg>
      </pc:sldChg>
      <pc:sldChg chg="modSp mod">
        <pc:chgData name="Harlan Bieley" userId="8d6c2bfe85383820" providerId="LiveId" clId="{17FFC998-3BAD-4153-8DC7-426FEC11CFE6}" dt="2025-10-30T15:18:39.731" v="29" actId="20577"/>
        <pc:sldMkLst>
          <pc:docMk/>
          <pc:sldMk cId="4150997988" sldId="561"/>
        </pc:sldMkLst>
        <pc:spChg chg="mod">
          <ac:chgData name="Harlan Bieley" userId="8d6c2bfe85383820" providerId="LiveId" clId="{17FFC998-3BAD-4153-8DC7-426FEC11CFE6}" dt="2025-10-30T15:18:39.731" v="29" actId="20577"/>
          <ac:spMkLst>
            <pc:docMk/>
            <pc:sldMk cId="4150997988" sldId="561"/>
            <ac:spMk id="4" creationId="{00000000-0000-0000-0000-000000000000}"/>
          </ac:spMkLst>
        </pc:spChg>
      </pc:sldChg>
      <pc:sldChg chg="modSp mod">
        <pc:chgData name="Harlan Bieley" userId="8d6c2bfe85383820" providerId="LiveId" clId="{17FFC998-3BAD-4153-8DC7-426FEC11CFE6}" dt="2025-10-30T15:19:05.738" v="37" actId="20577"/>
        <pc:sldMkLst>
          <pc:docMk/>
          <pc:sldMk cId="966470756" sldId="567"/>
        </pc:sldMkLst>
        <pc:spChg chg="mod">
          <ac:chgData name="Harlan Bieley" userId="8d6c2bfe85383820" providerId="LiveId" clId="{17FFC998-3BAD-4153-8DC7-426FEC11CFE6}" dt="2025-10-30T15:19:05.738" v="37" actId="20577"/>
          <ac:spMkLst>
            <pc:docMk/>
            <pc:sldMk cId="966470756" sldId="567"/>
            <ac:spMk id="4" creationId="{0564AAE4-E638-469D-A435-12A8C302D7DB}"/>
          </ac:spMkLst>
        </pc:spChg>
      </pc:sldChg>
      <pc:sldChg chg="modSp mod">
        <pc:chgData name="Harlan Bieley" userId="8d6c2bfe85383820" providerId="LiveId" clId="{17FFC998-3BAD-4153-8DC7-426FEC11CFE6}" dt="2025-10-30T15:18:50.564" v="31" actId="20577"/>
        <pc:sldMkLst>
          <pc:docMk/>
          <pc:sldMk cId="4141953994" sldId="568"/>
        </pc:sldMkLst>
        <pc:spChg chg="mod">
          <ac:chgData name="Harlan Bieley" userId="8d6c2bfe85383820" providerId="LiveId" clId="{17FFC998-3BAD-4153-8DC7-426FEC11CFE6}" dt="2025-10-30T15:18:50.564" v="31" actId="20577"/>
          <ac:spMkLst>
            <pc:docMk/>
            <pc:sldMk cId="4141953994" sldId="568"/>
            <ac:spMk id="4" creationId="{00000000-0000-0000-0000-000000000000}"/>
          </ac:spMkLst>
        </pc:spChg>
      </pc:sldChg>
      <pc:sldChg chg="modSp mod">
        <pc:chgData name="Harlan Bieley" userId="8d6c2bfe85383820" providerId="LiveId" clId="{17FFC998-3BAD-4153-8DC7-426FEC11CFE6}" dt="2025-10-30T15:18:35.015" v="27" actId="20577"/>
        <pc:sldMkLst>
          <pc:docMk/>
          <pc:sldMk cId="1700152139" sldId="572"/>
        </pc:sldMkLst>
        <pc:spChg chg="mod">
          <ac:chgData name="Harlan Bieley" userId="8d6c2bfe85383820" providerId="LiveId" clId="{17FFC998-3BAD-4153-8DC7-426FEC11CFE6}" dt="2025-10-30T15:18:35.015" v="27" actId="20577"/>
          <ac:spMkLst>
            <pc:docMk/>
            <pc:sldMk cId="1700152139" sldId="572"/>
            <ac:spMk id="4" creationId="{00000000-0000-0000-0000-000000000000}"/>
          </ac:spMkLst>
        </pc:spChg>
      </pc:sldChg>
      <pc:sldChg chg="modSp mod">
        <pc:chgData name="Harlan Bieley" userId="8d6c2bfe85383820" providerId="LiveId" clId="{17FFC998-3BAD-4153-8DC7-426FEC11CFE6}" dt="2025-10-30T15:22:25.867" v="99" actId="20577"/>
        <pc:sldMkLst>
          <pc:docMk/>
          <pc:sldMk cId="3177230790" sldId="573"/>
        </pc:sldMkLst>
        <pc:spChg chg="mod">
          <ac:chgData name="Harlan Bieley" userId="8d6c2bfe85383820" providerId="LiveId" clId="{17FFC998-3BAD-4153-8DC7-426FEC11CFE6}" dt="2025-10-30T15:22:25.867" v="99" actId="20577"/>
          <ac:spMkLst>
            <pc:docMk/>
            <pc:sldMk cId="3177230790" sldId="573"/>
            <ac:spMk id="4" creationId="{E88F5A12-1299-4E95-A3AC-DF8506A066CB}"/>
          </ac:spMkLst>
        </pc:spChg>
      </pc:sldChg>
      <pc:sldChg chg="modSp mod">
        <pc:chgData name="Harlan Bieley" userId="8d6c2bfe85383820" providerId="LiveId" clId="{17FFC998-3BAD-4153-8DC7-426FEC11CFE6}" dt="2025-10-30T15:19:00.590" v="35" actId="20577"/>
        <pc:sldMkLst>
          <pc:docMk/>
          <pc:sldMk cId="1575676338" sldId="576"/>
        </pc:sldMkLst>
        <pc:spChg chg="mod">
          <ac:chgData name="Harlan Bieley" userId="8d6c2bfe85383820" providerId="LiveId" clId="{17FFC998-3BAD-4153-8DC7-426FEC11CFE6}" dt="2025-10-30T15:19:00.590" v="35" actId="20577"/>
          <ac:spMkLst>
            <pc:docMk/>
            <pc:sldMk cId="1575676338" sldId="576"/>
            <ac:spMk id="4" creationId="{983BB5A4-6E6D-4F43-AA8D-8C14D47DCD03}"/>
          </ac:spMkLst>
        </pc:spChg>
      </pc:sldChg>
      <pc:sldChg chg="modSp mod">
        <pc:chgData name="Harlan Bieley" userId="8d6c2bfe85383820" providerId="LiveId" clId="{17FFC998-3BAD-4153-8DC7-426FEC11CFE6}" dt="2025-10-30T15:22:47.102" v="111" actId="20577"/>
        <pc:sldMkLst>
          <pc:docMk/>
          <pc:sldMk cId="1235286625" sldId="603"/>
        </pc:sldMkLst>
        <pc:spChg chg="mod">
          <ac:chgData name="Harlan Bieley" userId="8d6c2bfe85383820" providerId="LiveId" clId="{17FFC998-3BAD-4153-8DC7-426FEC11CFE6}" dt="2025-10-30T15:22:47.102" v="111" actId="20577"/>
          <ac:spMkLst>
            <pc:docMk/>
            <pc:sldMk cId="1235286625" sldId="603"/>
            <ac:spMk id="4" creationId="{6A3B6D37-746E-455B-B532-3E65B0A79FB5}"/>
          </ac:spMkLst>
        </pc:spChg>
      </pc:sldChg>
      <pc:sldChg chg="modSp mod">
        <pc:chgData name="Harlan Bieley" userId="8d6c2bfe85383820" providerId="LiveId" clId="{17FFC998-3BAD-4153-8DC7-426FEC11CFE6}" dt="2025-10-30T15:22:42.758" v="109" actId="20577"/>
        <pc:sldMkLst>
          <pc:docMk/>
          <pc:sldMk cId="941392527" sldId="604"/>
        </pc:sldMkLst>
        <pc:spChg chg="mod">
          <ac:chgData name="Harlan Bieley" userId="8d6c2bfe85383820" providerId="LiveId" clId="{17FFC998-3BAD-4153-8DC7-426FEC11CFE6}" dt="2025-10-30T15:22:42.758" v="109" actId="20577"/>
          <ac:spMkLst>
            <pc:docMk/>
            <pc:sldMk cId="941392527" sldId="604"/>
            <ac:spMk id="4" creationId="{D6264784-3A7C-4172-95F6-FEB74F2ABF96}"/>
          </ac:spMkLst>
        </pc:spChg>
      </pc:sldChg>
      <pc:sldChg chg="modSp mod">
        <pc:chgData name="Harlan Bieley" userId="8d6c2bfe85383820" providerId="LiveId" clId="{17FFC998-3BAD-4153-8DC7-426FEC11CFE6}" dt="2025-10-30T15:17:31.001" v="7" actId="20577"/>
        <pc:sldMkLst>
          <pc:docMk/>
          <pc:sldMk cId="2104654821" sldId="606"/>
        </pc:sldMkLst>
        <pc:spChg chg="mod">
          <ac:chgData name="Harlan Bieley" userId="8d6c2bfe85383820" providerId="LiveId" clId="{17FFC998-3BAD-4153-8DC7-426FEC11CFE6}" dt="2025-10-30T15:17:31.001" v="7" actId="20577"/>
          <ac:spMkLst>
            <pc:docMk/>
            <pc:sldMk cId="2104654821" sldId="606"/>
            <ac:spMk id="4" creationId="{DA17EFF4-99DA-B11F-337F-2ACE6ADA83A4}"/>
          </ac:spMkLst>
        </pc:spChg>
      </pc:sldChg>
      <pc:sldChg chg="modSp mod">
        <pc:chgData name="Harlan Bieley" userId="8d6c2bfe85383820" providerId="LiveId" clId="{17FFC998-3BAD-4153-8DC7-426FEC11CFE6}" dt="2025-10-30T15:18:56.184" v="33" actId="20577"/>
        <pc:sldMkLst>
          <pc:docMk/>
          <pc:sldMk cId="1541539383" sldId="609"/>
        </pc:sldMkLst>
        <pc:spChg chg="mod">
          <ac:chgData name="Harlan Bieley" userId="8d6c2bfe85383820" providerId="LiveId" clId="{17FFC998-3BAD-4153-8DC7-426FEC11CFE6}" dt="2025-10-30T15:18:56.184" v="33" actId="20577"/>
          <ac:spMkLst>
            <pc:docMk/>
            <pc:sldMk cId="1541539383" sldId="609"/>
            <ac:spMk id="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2830" tIns="46415" rIns="92830" bIns="46415" rtlCol="0"/>
          <a:lstStyle>
            <a:lvl1pPr algn="r">
              <a:defRPr sz="1200"/>
            </a:lvl1pPr>
          </a:lstStyle>
          <a:p>
            <a:fld id="{42AB4619-B10A-4F58-B0B9-83C24AAA5C62}" type="datetimeFigureOut">
              <a:rPr lang="en-US" smtClean="0"/>
              <a:pPr/>
              <a:t>10/30/2025</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2830" tIns="46415" rIns="92830" bIns="4641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37840" cy="461804"/>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2830" tIns="46415" rIns="92830" bIns="46415" rtlCol="0" anchor="b"/>
          <a:lstStyle>
            <a:lvl1pPr algn="r">
              <a:defRPr sz="1200"/>
            </a:lvl1pPr>
          </a:lstStyle>
          <a:p>
            <a:fld id="{3ADC98A3-2685-46A3-A5B9-375715D65212}" type="slidenum">
              <a:rPr lang="en-US" smtClean="0"/>
              <a:pPr/>
              <a:t>‹#›</a:t>
            </a:fld>
            <a:endParaRPr lang="en-US"/>
          </a:p>
        </p:txBody>
      </p:sp>
    </p:spTree>
    <p:extLst>
      <p:ext uri="{BB962C8B-B14F-4D97-AF65-F5344CB8AC3E}">
        <p14:creationId xmlns:p14="http://schemas.microsoft.com/office/powerpoint/2010/main" val="260260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ADC98A3-2685-46A3-A5B9-375715D65212}" type="slidenum">
              <a:rPr lang="en-US" smtClean="0"/>
              <a:pPr/>
              <a:t>1</a:t>
            </a:fld>
            <a:endParaRPr lang="en-US"/>
          </a:p>
        </p:txBody>
      </p:sp>
    </p:spTree>
    <p:extLst>
      <p:ext uri="{BB962C8B-B14F-4D97-AF65-F5344CB8AC3E}">
        <p14:creationId xmlns:p14="http://schemas.microsoft.com/office/powerpoint/2010/main" val="28860904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ADC98A3-2685-46A3-A5B9-375715D65212}" type="slidenum">
              <a:rPr lang="en-US" smtClean="0"/>
              <a:pPr/>
              <a:t>34</a:t>
            </a:fld>
            <a:endParaRPr lang="en-US"/>
          </a:p>
        </p:txBody>
      </p:sp>
    </p:spTree>
    <p:extLst>
      <p:ext uri="{BB962C8B-B14F-4D97-AF65-F5344CB8AC3E}">
        <p14:creationId xmlns:p14="http://schemas.microsoft.com/office/powerpoint/2010/main" val="19037596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ADC98A3-2685-46A3-A5B9-375715D65212}" type="slidenum">
              <a:rPr lang="en-US" smtClean="0"/>
              <a:pPr/>
              <a:t>35</a:t>
            </a:fld>
            <a:endParaRPr lang="en-US"/>
          </a:p>
        </p:txBody>
      </p:sp>
    </p:spTree>
    <p:extLst>
      <p:ext uri="{BB962C8B-B14F-4D97-AF65-F5344CB8AC3E}">
        <p14:creationId xmlns:p14="http://schemas.microsoft.com/office/powerpoint/2010/main" val="39574176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ADC98A3-2685-46A3-A5B9-375715D65212}" type="slidenum">
              <a:rPr lang="en-US" smtClean="0"/>
              <a:pPr/>
              <a:t>41</a:t>
            </a:fld>
            <a:endParaRPr lang="en-US"/>
          </a:p>
        </p:txBody>
      </p:sp>
    </p:spTree>
    <p:extLst>
      <p:ext uri="{BB962C8B-B14F-4D97-AF65-F5344CB8AC3E}">
        <p14:creationId xmlns:p14="http://schemas.microsoft.com/office/powerpoint/2010/main" val="18557132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ADC98A3-2685-46A3-A5B9-375715D65212}" type="slidenum">
              <a:rPr lang="en-US" smtClean="0"/>
              <a:pPr/>
              <a:t>43</a:t>
            </a:fld>
            <a:endParaRPr lang="en-US"/>
          </a:p>
        </p:txBody>
      </p:sp>
    </p:spTree>
    <p:extLst>
      <p:ext uri="{BB962C8B-B14F-4D97-AF65-F5344CB8AC3E}">
        <p14:creationId xmlns:p14="http://schemas.microsoft.com/office/powerpoint/2010/main" val="18783421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ADC98A3-2685-46A3-A5B9-375715D65212}" type="slidenum">
              <a:rPr lang="en-US" smtClean="0"/>
              <a:pPr/>
              <a:t>46</a:t>
            </a:fld>
            <a:endParaRPr lang="en-US"/>
          </a:p>
        </p:txBody>
      </p:sp>
    </p:spTree>
    <p:extLst>
      <p:ext uri="{BB962C8B-B14F-4D97-AF65-F5344CB8AC3E}">
        <p14:creationId xmlns:p14="http://schemas.microsoft.com/office/powerpoint/2010/main" val="5442335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ADC98A3-2685-46A3-A5B9-375715D65212}" type="slidenum">
              <a:rPr lang="en-US" smtClean="0"/>
              <a:pPr/>
              <a:t>47</a:t>
            </a:fld>
            <a:endParaRPr lang="en-US"/>
          </a:p>
        </p:txBody>
      </p:sp>
    </p:spTree>
    <p:extLst>
      <p:ext uri="{BB962C8B-B14F-4D97-AF65-F5344CB8AC3E}">
        <p14:creationId xmlns:p14="http://schemas.microsoft.com/office/powerpoint/2010/main" val="31107507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ADC98A3-2685-46A3-A5B9-375715D65212}" type="slidenum">
              <a:rPr lang="en-US" smtClean="0"/>
              <a:pPr/>
              <a:t>14</a:t>
            </a:fld>
            <a:endParaRPr lang="en-US"/>
          </a:p>
        </p:txBody>
      </p:sp>
    </p:spTree>
    <p:extLst>
      <p:ext uri="{BB962C8B-B14F-4D97-AF65-F5344CB8AC3E}">
        <p14:creationId xmlns:p14="http://schemas.microsoft.com/office/powerpoint/2010/main" val="33227768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ADC98A3-2685-46A3-A5B9-375715D65212}" type="slidenum">
              <a:rPr lang="en-US" smtClean="0"/>
              <a:pPr/>
              <a:t>18</a:t>
            </a:fld>
            <a:endParaRPr lang="en-US"/>
          </a:p>
        </p:txBody>
      </p:sp>
    </p:spTree>
    <p:extLst>
      <p:ext uri="{BB962C8B-B14F-4D97-AF65-F5344CB8AC3E}">
        <p14:creationId xmlns:p14="http://schemas.microsoft.com/office/powerpoint/2010/main" val="7868179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ADC98A3-2685-46A3-A5B9-375715D65212}" type="slidenum">
              <a:rPr lang="en-US" smtClean="0"/>
              <a:pPr/>
              <a:t>19</a:t>
            </a:fld>
            <a:endParaRPr lang="en-US"/>
          </a:p>
        </p:txBody>
      </p:sp>
    </p:spTree>
    <p:extLst>
      <p:ext uri="{BB962C8B-B14F-4D97-AF65-F5344CB8AC3E}">
        <p14:creationId xmlns:p14="http://schemas.microsoft.com/office/powerpoint/2010/main" val="38734108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ADC98A3-2685-46A3-A5B9-375715D65212}" type="slidenum">
              <a:rPr lang="en-US" smtClean="0"/>
              <a:pPr/>
              <a:t>21</a:t>
            </a:fld>
            <a:endParaRPr lang="en-US"/>
          </a:p>
        </p:txBody>
      </p:sp>
    </p:spTree>
    <p:extLst>
      <p:ext uri="{BB962C8B-B14F-4D97-AF65-F5344CB8AC3E}">
        <p14:creationId xmlns:p14="http://schemas.microsoft.com/office/powerpoint/2010/main" val="40720073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ADC98A3-2685-46A3-A5B9-375715D65212}" type="slidenum">
              <a:rPr lang="en-US" smtClean="0"/>
              <a:pPr/>
              <a:t>22</a:t>
            </a:fld>
            <a:endParaRPr lang="en-US"/>
          </a:p>
        </p:txBody>
      </p:sp>
    </p:spTree>
    <p:extLst>
      <p:ext uri="{BB962C8B-B14F-4D97-AF65-F5344CB8AC3E}">
        <p14:creationId xmlns:p14="http://schemas.microsoft.com/office/powerpoint/2010/main" val="41086424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ADC98A3-2685-46A3-A5B9-375715D65212}" type="slidenum">
              <a:rPr lang="en-US" smtClean="0"/>
              <a:pPr/>
              <a:t>27</a:t>
            </a:fld>
            <a:endParaRPr lang="en-US"/>
          </a:p>
        </p:txBody>
      </p:sp>
    </p:spTree>
    <p:extLst>
      <p:ext uri="{BB962C8B-B14F-4D97-AF65-F5344CB8AC3E}">
        <p14:creationId xmlns:p14="http://schemas.microsoft.com/office/powerpoint/2010/main" val="8257730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ADC98A3-2685-46A3-A5B9-375715D65212}" type="slidenum">
              <a:rPr lang="en-US" smtClean="0"/>
              <a:pPr/>
              <a:t>29</a:t>
            </a:fld>
            <a:endParaRPr lang="en-US"/>
          </a:p>
        </p:txBody>
      </p:sp>
    </p:spTree>
    <p:extLst>
      <p:ext uri="{BB962C8B-B14F-4D97-AF65-F5344CB8AC3E}">
        <p14:creationId xmlns:p14="http://schemas.microsoft.com/office/powerpoint/2010/main" val="41154493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ADC98A3-2685-46A3-A5B9-375715D65212}" type="slidenum">
              <a:rPr lang="en-US" smtClean="0"/>
              <a:pPr/>
              <a:t>30</a:t>
            </a:fld>
            <a:endParaRPr lang="en-US"/>
          </a:p>
        </p:txBody>
      </p:sp>
    </p:spTree>
    <p:extLst>
      <p:ext uri="{BB962C8B-B14F-4D97-AF65-F5344CB8AC3E}">
        <p14:creationId xmlns:p14="http://schemas.microsoft.com/office/powerpoint/2010/main" val="35821412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66FA15C-7208-46D1-B4CF-E5EE7A0F6B54}" type="datetime1">
              <a:rPr lang="en-US" smtClean="0"/>
              <a:pPr/>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70A738-9346-4519-8826-62833BAD341C}" type="datetime1">
              <a:rPr lang="en-US" smtClean="0"/>
              <a:pPr/>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A99C29-C385-4BFB-8A59-811185651297}" type="datetime1">
              <a:rPr lang="en-US" smtClean="0"/>
              <a:pPr/>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CF805D-3385-495E-97CD-DED77A2DFBDC}" type="datetime1">
              <a:rPr lang="en-US" smtClean="0"/>
              <a:pPr/>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C2348D-B7E4-41A0-98D4-1EC8678FBE3E}" type="datetime1">
              <a:rPr lang="en-US" smtClean="0"/>
              <a:pPr/>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0FB8DD5-8065-4D42-B831-C7BE50B02CE0}" type="datetime1">
              <a:rPr lang="en-US" smtClean="0"/>
              <a:pPr/>
              <a:t>10/30/2025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CFDB50C-2CC5-4343-B095-86F7B154C58C}" type="datetime1">
              <a:rPr lang="en-US" smtClean="0"/>
              <a:pPr/>
              <a:t>10/30/2025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A92DCD1-404D-43C7-8660-CD2B056B873C}" type="datetime1">
              <a:rPr lang="en-US" smtClean="0"/>
              <a:pPr/>
              <a:t>10/30/2025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56D010-CCD9-4378-B284-A608C0962AC1}" type="datetime1">
              <a:rPr lang="en-US" smtClean="0"/>
              <a:pPr/>
              <a:t>10/30/2025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B8580C-707E-4203-956B-80841901C958}" type="datetime1">
              <a:rPr lang="en-US" smtClean="0"/>
              <a:pPr/>
              <a:t>10/30/2025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793A12-B407-408B-987D-B8A89FDB7108}" type="datetime1">
              <a:rPr lang="en-US" smtClean="0"/>
              <a:pPr/>
              <a:t>10/30/2025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9000">
              <a:srgbClr val="0C6AB1"/>
            </a:gs>
            <a:gs pos="27000">
              <a:srgbClr val="5AA0D4"/>
            </a:gs>
            <a:gs pos="0">
              <a:srgbClr val="0062AC"/>
            </a:gs>
            <a:gs pos="45000">
              <a:srgbClr val="BDE3FF"/>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6D8B1B-5315-4CB8-94AA-E2E0A4DB8409}" type="datetime1">
              <a:rPr lang="en-US" smtClean="0"/>
              <a:pPr/>
              <a:t>10/30/2025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ts val="600"/>
        </a:spcBef>
        <a:buNone/>
        <a:defRPr sz="4400" b="1" kern="1200">
          <a:solidFill>
            <a:srgbClr val="FFFF00"/>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ts val="600"/>
        </a:spcBef>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ts val="600"/>
        </a:spcBef>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ts val="600"/>
        </a:spcBef>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ts val="6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ts val="6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ncbi.nlm.nih.gov/pmc/articles/PMC4018182" TargetMode="External"/><Relationship Id="rId2" Type="http://schemas.openxmlformats.org/officeDocument/2006/relationships/hyperlink" Target="https://en.m.wikipedia.org/wiki/Addictive" TargetMode="External"/><Relationship Id="rId1" Type="http://schemas.openxmlformats.org/officeDocument/2006/relationships/slideLayout" Target="../slideLayouts/slideLayout2.xml"/><Relationship Id="rId4" Type="http://schemas.openxmlformats.org/officeDocument/2006/relationships/hyperlink" Target="https://www.ncbi.nlm.nih.gov/pmc/articles/PMC4794105"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ncbi.nlm.nih.gov/pubmed/?term=Benjamin%20RM%5bauth%5d"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ncbi.nlm.nih.gov/pubmed/?term=Block%20G%5bAuthor%5d&amp;cauthor=true&amp;cauthor_uid=12881011" TargetMode="External"/><Relationship Id="rId2" Type="http://schemas.openxmlformats.org/officeDocument/2006/relationships/hyperlink" Target="https://www.ncbi.nlm.nih.gov/pubmed/?term=Dietrich%20M%5bAuthor%5d&amp;cauthor=true&amp;cauthor_uid=12881011" TargetMode="External"/><Relationship Id="rId1" Type="http://schemas.openxmlformats.org/officeDocument/2006/relationships/slideLayout" Target="../slideLayouts/slideLayout2.xml"/><Relationship Id="rId4" Type="http://schemas.openxmlformats.org/officeDocument/2006/relationships/hyperlink" Target="https://www.ncbi.nlm.nih.gov/pubmed/?term=Benowitz%20NL%5bAuthor%5d&amp;cauthor=true&amp;cauthor_uid=12881011"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www.news-medical.net/news/2005/12/22/15097.aspx"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ncbi.nlm.nih.gov/pubmed?term=Fiskin%20K%5bAuthor%5d&amp;cauthor=true&amp;cauthor_uid=17278702"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www.ncbi.nlm.nih.gov/pubmed?term=Ayhan%20AG%5bAuthor%5d&amp;cauthor=true&amp;cauthor_uid=17278702" TargetMode="External"/><Relationship Id="rId4" Type="http://schemas.openxmlformats.org/officeDocument/2006/relationships/hyperlink" Target="http://www.ncbi.nlm.nih.gov/pubmed?term=Ozkan%20A%5bAuthor%5d&amp;cauthor=true&amp;cauthor_uid=17278702"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pubmed.ncbi.nlm.nih.gov/?term=Ozan+S&amp;cauthor_id=18669169"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ncbi.nlm.nih.gov/pubmed/19241241" TargetMode="External"/><Relationship Id="rId7" Type="http://schemas.openxmlformats.org/officeDocument/2006/relationships/hyperlink" Target="http://www.ncbi.nlm.nih.gov/pubmed/?term=Cucullo%20L%5bauth%5d"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www.ncbi.nlm.nih.gov/pubmed/?term=Naik%20P%5bauth%5d" TargetMode="External"/><Relationship Id="rId5" Type="http://schemas.openxmlformats.org/officeDocument/2006/relationships/hyperlink" Target="http://www.ncbi.nlm.nih.gov/pubmed/21943155" TargetMode="External"/><Relationship Id="rId4" Type="http://schemas.openxmlformats.org/officeDocument/2006/relationships/hyperlink" Target="http://www.ncbi.nlm.nih.gov/pmc/articles/PMC3196733/"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www.ncbi.nlm.nih.gov/pubmed/?term=Zibara%20K%5bAuthor%5d&amp;cauthor=true&amp;cauthor_uid=27881962" TargetMode="External"/><Relationship Id="rId2" Type="http://schemas.openxmlformats.org/officeDocument/2006/relationships/hyperlink" Target="https://www.ncbi.nlm.nih.gov/pubmed/?term=Al%20Hariri%20M%5bAuthor%5d&amp;cauthor=true&amp;cauthor_uid=27881962" TargetMode="External"/><Relationship Id="rId1" Type="http://schemas.openxmlformats.org/officeDocument/2006/relationships/slideLayout" Target="../slideLayouts/slideLayout2.xml"/><Relationship Id="rId5" Type="http://schemas.openxmlformats.org/officeDocument/2006/relationships/hyperlink" Target="https://www.ncbi.nlm.nih.gov/pubmed/27881962" TargetMode="External"/><Relationship Id="rId4" Type="http://schemas.openxmlformats.org/officeDocument/2006/relationships/hyperlink" Target="https://www.ncbi.nlm.nih.gov/pubmed/?term=Farhat%20W%5bAuthor%5d&amp;cauthor=true&amp;cauthor_uid=27881962" TargetMode="Externa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www.ncbi.nlm.nih.gov/pubmed/?term=Muller%20DC%5BAuthor%5D&amp;cauthor=true&amp;cauthor_uid=28922778" TargetMode="External"/><Relationship Id="rId2" Type="http://schemas.openxmlformats.org/officeDocument/2006/relationships/hyperlink" Target="https://www.ncbi.nlm.nih.gov/pubmed/?term=Fanidi%20A%5BAuthor%5D&amp;cauthor=true&amp;cauthor_uid=28922778" TargetMode="External"/><Relationship Id="rId1" Type="http://schemas.openxmlformats.org/officeDocument/2006/relationships/slideLayout" Target="../slideLayouts/slideLayout2.xml"/><Relationship Id="rId5" Type="http://schemas.openxmlformats.org/officeDocument/2006/relationships/hyperlink" Target="https://www.ncbi.nlm.nih.gov/pubmed/28922778" TargetMode="External"/><Relationship Id="rId4" Type="http://schemas.openxmlformats.org/officeDocument/2006/relationships/hyperlink" Target="https://www.ncbi.nlm.nih.gov/pubmed/?term=Yuan%20JM%5BAuthor%5D&amp;cauthor=true&amp;cauthor_uid=28922778"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www.ncbi.nlm.nih.gov/pubmed?term=%22Silva%20Bezerra%20F%22%5bAuthor%5d"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http://www.ncbi.nlm.nih.gov/pubmed?term=%22Lanzetti%20M%22%5bAuthor%5d" TargetMode="External"/><Relationship Id="rId4" Type="http://schemas.openxmlformats.org/officeDocument/2006/relationships/hyperlink" Target="http://www.ncbi.nlm.nih.gov/pubmed?term=%22Valen%C3%A7a%20SS%22%5bAuthor%5d" TargetMode="External"/></Relationships>
</file>

<file path=ppt/slides/_rels/slide42.xml.rels><?xml version="1.0" encoding="UTF-8" standalone="yes"?>
<Relationships xmlns="http://schemas.openxmlformats.org/package/2006/relationships"><Relationship Id="rId3" Type="http://schemas.openxmlformats.org/officeDocument/2006/relationships/hyperlink" Target="https://www.ncbi.nlm.nih.gov/pubmed/?term=Yan%20R%5BAuthor%5D&amp;cauthor=true&amp;cauthor_uid=33385159" TargetMode="External"/><Relationship Id="rId2" Type="http://schemas.openxmlformats.org/officeDocument/2006/relationships/hyperlink" Target="https://www.ncbi.nlm.nih.gov/pubmed/?term=Cong%20G%5BAuthor%5D&amp;cauthor=true&amp;cauthor_uid=33385159" TargetMode="External"/><Relationship Id="rId1" Type="http://schemas.openxmlformats.org/officeDocument/2006/relationships/slideLayout" Target="../slideLayouts/slideLayout2.xml"/><Relationship Id="rId5" Type="http://schemas.openxmlformats.org/officeDocument/2006/relationships/hyperlink" Target="https://www.ncbi.nlm.nih.gov/pmc/articles/PMC7773173/" TargetMode="External"/><Relationship Id="rId4" Type="http://schemas.openxmlformats.org/officeDocument/2006/relationships/hyperlink" Target="https://www.ncbi.nlm.nih.gov/pubmed/?term=Sachdev%20U%5BAuthor%5D&amp;cauthor=true&amp;cauthor_uid=33385159" TargetMode="External"/></Relationships>
</file>

<file path=ppt/slides/_rels/slide43.xml.rels><?xml version="1.0" encoding="UTF-8" standalone="yes"?>
<Relationships xmlns="http://schemas.openxmlformats.org/package/2006/relationships"><Relationship Id="rId3" Type="http://schemas.openxmlformats.org/officeDocument/2006/relationships/hyperlink" Target="http://www.ncbi.nlm.nih.gov/pubmed?term=%22Lykkesfeldt%20J%22%5bAuthor%5d"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hyperlink" Target="http://www.ncbi.nlm.nih.gov/pubmed?term=%22Wallock%20LM%22%5bAuthor%5d" TargetMode="External"/><Relationship Id="rId4" Type="http://schemas.openxmlformats.org/officeDocument/2006/relationships/hyperlink" Target="http://www.ncbi.nlm.nih.gov/pubmed?term=%22Christen%20S%22%5bAuthor%5d" TargetMode="External"/></Relationships>
</file>

<file path=ppt/slides/_rels/slide44.xml.rels><?xml version="1.0" encoding="UTF-8" standalone="yes"?>
<Relationships xmlns="http://schemas.openxmlformats.org/package/2006/relationships"><Relationship Id="rId3" Type="http://schemas.openxmlformats.org/officeDocument/2006/relationships/hyperlink" Target="https://www.ncbi.nlm.nih.gov/pubmed/?term=LaRowe%20S%5BAuthor%5D&amp;cauthor=true&amp;cauthor_uid=19103434" TargetMode="External"/><Relationship Id="rId2" Type="http://schemas.openxmlformats.org/officeDocument/2006/relationships/hyperlink" Target="https://www.ncbi.nlm.nih.gov/pubmed/?term=Knackstedt%20LA%5BAuthor%5D&amp;cauthor=true&amp;cauthor_uid=19103434" TargetMode="External"/><Relationship Id="rId1" Type="http://schemas.openxmlformats.org/officeDocument/2006/relationships/slideLayout" Target="../slideLayouts/slideLayout2.xml"/><Relationship Id="rId5" Type="http://schemas.openxmlformats.org/officeDocument/2006/relationships/hyperlink" Target="https://www.ncbi.nlm.nih.gov/pubmed/19103434" TargetMode="External"/><Relationship Id="rId4" Type="http://schemas.openxmlformats.org/officeDocument/2006/relationships/hyperlink" Target="https://www.ncbi.nlm.nih.gov/pubmed/?term=Mardikian%20P%5BAuthor%5D&amp;cauthor=true&amp;cauthor_uid=19103434" TargetMode="External"/></Relationships>
</file>

<file path=ppt/slides/_rels/slide45.xml.rels><?xml version="1.0" encoding="UTF-8" standalone="yes"?>
<Relationships xmlns="http://schemas.openxmlformats.org/package/2006/relationships"><Relationship Id="rId3" Type="http://schemas.openxmlformats.org/officeDocument/2006/relationships/hyperlink" Target="https://www.ncbi.nlm.nih.gov/pubmed/?term=Prado%20E%5bAuthor%5d&amp;cauthor=true&amp;cauthor_uid=25729878" TargetMode="External"/><Relationship Id="rId2" Type="http://schemas.openxmlformats.org/officeDocument/2006/relationships/hyperlink" Target="https://www.ncbi.nlm.nih.gov/pubmed/?term=Piccoli%20LG%5bAuthor%5d&amp;cauthor=true&amp;cauthor_uid=25729878" TargetMode="External"/><Relationship Id="rId1" Type="http://schemas.openxmlformats.org/officeDocument/2006/relationships/slideLayout" Target="../slideLayouts/slideLayout2.xml"/><Relationship Id="rId4" Type="http://schemas.openxmlformats.org/officeDocument/2006/relationships/hyperlink" Target="https://www.ncbi.nlm.nih.gov/pubmed/?term=Maes%20M%5bAuthor%5d&amp;cauthor=true&amp;cauthor_uid=25729878" TargetMode="External"/></Relationships>
</file>

<file path=ppt/slides/_rels/slide46.xml.rels><?xml version="1.0" encoding="UTF-8" standalone="yes"?>
<Relationships xmlns="http://schemas.openxmlformats.org/package/2006/relationships"><Relationship Id="rId3" Type="http://schemas.openxmlformats.org/officeDocument/2006/relationships/hyperlink" Target="http://www.ncbi.nlm.nih.gov/pubmed?term=Hossain%20M%5bAuthor%5d&amp;cauthor=true&amp;cauthor_uid=21943155"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www.ncbi.nlm.nih.gov/pubmed?term=Cucullo%20L%5bAuthor%5d&amp;cauthor=true&amp;cauthor_uid=21943155" TargetMode="External"/><Relationship Id="rId5" Type="http://schemas.openxmlformats.org/officeDocument/2006/relationships/hyperlink" Target="http://www.ncbi.nlm.nih.gov/pubmed?term=Tierney%20W%5bAuthor%5d&amp;cauthor=true&amp;cauthor_uid=21943155" TargetMode="External"/><Relationship Id="rId4" Type="http://schemas.openxmlformats.org/officeDocument/2006/relationships/hyperlink" Target="http://www.ncbi.nlm.nih.gov/pubmed?term=Mazzone%20P%5bAuthor%5d&amp;cauthor=true&amp;cauthor_uid=21943155" TargetMode="External"/></Relationships>
</file>

<file path=ppt/slides/_rels/slide47.xml.rels><?xml version="1.0" encoding="UTF-8" standalone="yes"?>
<Relationships xmlns="http://schemas.openxmlformats.org/package/2006/relationships"><Relationship Id="rId3" Type="http://schemas.openxmlformats.org/officeDocument/2006/relationships/hyperlink" Target="http://www.ncbi.nlm.nih.gov/pubmed?term=Mulligan%20JK%5bAuthor%5d&amp;cauthor=true&amp;cauthor_uid=24698317"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hyperlink" Target="http://www.ncbi.nlm.nih.gov/pubmed?term=O'Connell%20BP%5bAuthor%5d&amp;cauthor=true&amp;cauthor_uid=24698317" TargetMode="External"/><Relationship Id="rId4" Type="http://schemas.openxmlformats.org/officeDocument/2006/relationships/hyperlink" Target="http://www.ncbi.nlm.nih.gov/pubmed?term=Nagel%20W%5bAuthor%5d&amp;cauthor=true&amp;cauthor_uid=24698317" TargetMode="Externa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s://www.ncbi.nlm.nih.gov/pubmed/?term=Leonard%20SW%5bAuthor%5d&amp;cauthor=true&amp;cauthor_uid=16458200" TargetMode="External"/><Relationship Id="rId2" Type="http://schemas.openxmlformats.org/officeDocument/2006/relationships/hyperlink" Target="https://www.ncbi.nlm.nih.gov/pubmed/?term=Bruno%20RS%5bAuthor%5d&amp;cauthor=true&amp;cauthor_uid=16458200" TargetMode="External"/><Relationship Id="rId1" Type="http://schemas.openxmlformats.org/officeDocument/2006/relationships/slideLayout" Target="../slideLayouts/slideLayout2.xml"/><Relationship Id="rId5" Type="http://schemas.openxmlformats.org/officeDocument/2006/relationships/hyperlink" Target="https://www.ncbi.nlm.nih.gov/pubmed/16458200" TargetMode="External"/><Relationship Id="rId4" Type="http://schemas.openxmlformats.org/officeDocument/2006/relationships/hyperlink" Target="https://www.ncbi.nlm.nih.gov/pubmed/?term=Atkinson%20J%5bAuthor%5d&amp;cauthor=true&amp;cauthor_uid=16458200"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www.ncbi.nlm.nih.gov/pubmed/?term=Xu%20J%5bAuthor%5d&amp;cauthor=true&amp;cauthor_uid=21968809" TargetMode="External"/><Relationship Id="rId2" Type="http://schemas.openxmlformats.org/officeDocument/2006/relationships/hyperlink" Target="http://www.ncbi.nlm.nih.gov/pubmed/?term=Khanna%20AK%5bAuthor%5d&amp;cauthor=true&amp;cauthor_uid=21968809" TargetMode="External"/><Relationship Id="rId1" Type="http://schemas.openxmlformats.org/officeDocument/2006/relationships/slideLayout" Target="../slideLayouts/slideLayout2.xml"/><Relationship Id="rId5" Type="http://schemas.openxmlformats.org/officeDocument/2006/relationships/hyperlink" Target="http://www.ncbi.nlm.nih.gov/pubmed/21968809" TargetMode="External"/><Relationship Id="rId4" Type="http://schemas.openxmlformats.org/officeDocument/2006/relationships/hyperlink" Target="http://www.ncbi.nlm.nih.gov/pubmed/?term=Mehra%20MR%5bAuthor%5d&amp;cauthor=true&amp;cauthor_uid=21968809" TargetMode="External"/></Relationships>
</file>

<file path=ppt/slides/_rels/slide51.xml.rels><?xml version="1.0" encoding="UTF-8" standalone="yes"?>
<Relationships xmlns="http://schemas.openxmlformats.org/package/2006/relationships"><Relationship Id="rId3" Type="http://schemas.openxmlformats.org/officeDocument/2006/relationships/hyperlink" Target="http://www.ncbi.nlm.nih.gov/pubmed/?term=D'Agostini%20F%5bAuthor%5d&amp;cauthor=true&amp;cauthor_uid=1611595" TargetMode="External"/><Relationship Id="rId2" Type="http://schemas.openxmlformats.org/officeDocument/2006/relationships/hyperlink" Target="http://www.ncbi.nlm.nih.gov/pubmed/?term=Balansky%20RB%5bAuthor%5d&amp;cauthor=true&amp;cauthor_uid=1611595" TargetMode="External"/><Relationship Id="rId1" Type="http://schemas.openxmlformats.org/officeDocument/2006/relationships/slideLayout" Target="../slideLayouts/slideLayout2.xml"/><Relationship Id="rId5" Type="http://schemas.openxmlformats.org/officeDocument/2006/relationships/hyperlink" Target="http://www.ncbi.nlm.nih.gov/pubmed/1611595" TargetMode="External"/><Relationship Id="rId4" Type="http://schemas.openxmlformats.org/officeDocument/2006/relationships/hyperlink" Target="http://www.ncbi.nlm.nih.gov/pubmed/?term=Zanacchi%20P%5bAuthor%5d&amp;cauthor=true&amp;cauthor_uid=1611595" TargetMode="External"/></Relationships>
</file>

<file path=ppt/slides/_rels/slide52.xml.rels><?xml version="1.0" encoding="UTF-8" standalone="yes"?>
<Relationships xmlns="http://schemas.openxmlformats.org/package/2006/relationships"><Relationship Id="rId8" Type="http://schemas.openxmlformats.org/officeDocument/2006/relationships/hyperlink" Target="https://www.ncbi.nlm.nih.gov/pubmed/?term=Bai%20CX%5BAuthor%5D&amp;cauthor=true&amp;cauthor_uid=23061828" TargetMode="External"/><Relationship Id="rId3" Type="http://schemas.openxmlformats.org/officeDocument/2006/relationships/hyperlink" Target="https://www.ncbi.nlm.nih.gov/pubmed/?term=Zheng%20J%5BAuthor%5D&amp;cauthor=true&amp;cauthor_uid=30704697" TargetMode="External"/><Relationship Id="rId7" Type="http://schemas.openxmlformats.org/officeDocument/2006/relationships/hyperlink" Target="https://www.ncbi.nlm.nih.gov/pubmed/?term=Wen%20FQ%5BAuthor%5D&amp;cauthor=true&amp;cauthor_uid=23061828" TargetMode="External"/><Relationship Id="rId2" Type="http://schemas.openxmlformats.org/officeDocument/2006/relationships/hyperlink" Target="https://www.ncbi.nlm.nih.gov/pubmed/?term=Papi%20A%5BAuthor%5D&amp;cauthor=true&amp;cauthor_uid=30704697" TargetMode="External"/><Relationship Id="rId1" Type="http://schemas.openxmlformats.org/officeDocument/2006/relationships/slideLayout" Target="../slideLayouts/slideLayout2.xml"/><Relationship Id="rId6" Type="http://schemas.openxmlformats.org/officeDocument/2006/relationships/hyperlink" Target="https://www.ncbi.nlm.nih.gov/pubmed/?term=Zheng%20JP%5BAuthor%5D&amp;cauthor=true&amp;cauthor_uid=23061828" TargetMode="External"/><Relationship Id="rId5" Type="http://schemas.openxmlformats.org/officeDocument/2006/relationships/hyperlink" Target="https://www.ncbi.nlm.nih.gov/pubmed/30704697" TargetMode="External"/><Relationship Id="rId4" Type="http://schemas.openxmlformats.org/officeDocument/2006/relationships/hyperlink" Target="https://www.ncbi.nlm.nih.gov/pubmed/?term=Criner%20GJ%5BAuthor%5D&amp;cauthor=true&amp;cauthor_uid=30704697" TargetMode="External"/><Relationship Id="rId9" Type="http://schemas.openxmlformats.org/officeDocument/2006/relationships/hyperlink" Target="https://www.ncbi.nlm.nih.gov/pubmed/23061828" TargetMode="External"/></Relationships>
</file>

<file path=ppt/slides/_rels/slide53.xml.rels><?xml version="1.0" encoding="UTF-8" standalone="yes"?>
<Relationships xmlns="http://schemas.openxmlformats.org/package/2006/relationships"><Relationship Id="rId3" Type="http://schemas.openxmlformats.org/officeDocument/2006/relationships/hyperlink" Target="http://www.ncbi.nlm.nih.gov/pubmed/?term=Scatolini%20L%5bAuthor%5d&amp;cauthor=true&amp;cauthor_uid=1510833" TargetMode="External"/><Relationship Id="rId2" Type="http://schemas.openxmlformats.org/officeDocument/2006/relationships/hyperlink" Target="http://www.ncbi.nlm.nih.gov/pubmed/?term=D'Agostini%20F%5bAuthor%5d&amp;cauthor=true&amp;cauthor_uid=1510833" TargetMode="External"/><Relationship Id="rId1" Type="http://schemas.openxmlformats.org/officeDocument/2006/relationships/slideLayout" Target="../slideLayouts/slideLayout2.xml"/><Relationship Id="rId5" Type="http://schemas.openxmlformats.org/officeDocument/2006/relationships/hyperlink" Target="http://www.ncbi.nlm.nih.gov/pubmed/1510833" TargetMode="External"/><Relationship Id="rId4" Type="http://schemas.openxmlformats.org/officeDocument/2006/relationships/hyperlink" Target="http://www.ncbi.nlm.nih.gov/pubmed/?term=Maggiani%20M%5bAuthor%5d&amp;cauthor=true&amp;cauthor_uid=1510833" TargetMode="Externa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hyperlink" Target="https://pubmed.ncbi.nlm.nih.gov/26105491/"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hyperlink" Target="https://www.ncbi.nlm.nih.gov/pubmed/?term=Schabel%20MC%5BAuthor%5D&amp;cauthor=true&amp;cauthor_uid=25725660" TargetMode="External"/><Relationship Id="rId2" Type="http://schemas.openxmlformats.org/officeDocument/2006/relationships/hyperlink" Target="https://www.ncbi.nlm.nih.gov/pubmed/?term=Lo%20JO%5BAuthor%5D&amp;cauthor=true&amp;cauthor_uid=25725660" TargetMode="External"/><Relationship Id="rId1" Type="http://schemas.openxmlformats.org/officeDocument/2006/relationships/slideLayout" Target="../slideLayouts/slideLayout2.xml"/><Relationship Id="rId5" Type="http://schemas.openxmlformats.org/officeDocument/2006/relationships/hyperlink" Target="https://www.ncbi.nlm.nih.gov/entrez/eutils/elink.fcgi?dbfrom=pubmed&amp;retmode=ref&amp;cmd=prlinks&amp;id=25725660" TargetMode="External"/><Relationship Id="rId4" Type="http://schemas.openxmlformats.org/officeDocument/2006/relationships/hyperlink" Target="https://www.ncbi.nlm.nih.gov/pubmed/?term=Roberts%20VH%5BAuthor%5D&amp;cauthor=true&amp;cauthor_uid=25725660" TargetMode="Externa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hyperlink" Target="http://www.ncbi.nlm.nih.gov/pubmed/?term=Ganchev%20G%5bAuthor%5d&amp;cauthor=true&amp;cauthor_uid=19458036" TargetMode="External"/><Relationship Id="rId2" Type="http://schemas.openxmlformats.org/officeDocument/2006/relationships/hyperlink" Target="http://www.ncbi.nlm.nih.gov/pubmed/?term=Balansky%20R%5bAuthor%5d&amp;cauthor=true&amp;cauthor_uid=19458036" TargetMode="External"/><Relationship Id="rId1" Type="http://schemas.openxmlformats.org/officeDocument/2006/relationships/slideLayout" Target="../slideLayouts/slideLayout2.xml"/><Relationship Id="rId5" Type="http://schemas.openxmlformats.org/officeDocument/2006/relationships/hyperlink" Target="http://www.ncbi.nlm.nih.gov/pubmed/19458036" TargetMode="External"/><Relationship Id="rId4" Type="http://schemas.openxmlformats.org/officeDocument/2006/relationships/hyperlink" Target="http://www.ncbi.nlm.nih.gov/pubmed/?term=Iltcheva%20M%5bAuthor%5d&amp;cauthor=true&amp;cauthor_uid=19458036" TargetMode="Externa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hyperlink" Target="https://www.ncbi.nlm.nih.gov/pubmed/?term=Berk%20L%5bAuthor%5d&amp;cauthor=true&amp;cauthor_uid=21606648" TargetMode="External"/><Relationship Id="rId2" Type="http://schemas.openxmlformats.org/officeDocument/2006/relationships/hyperlink" Target="https://www.ncbi.nlm.nih.gov/pubmed/?term=Schmaal%20L%5bAuthor%5d&amp;cauthor=true&amp;cauthor_uid=21606648" TargetMode="External"/><Relationship Id="rId1" Type="http://schemas.openxmlformats.org/officeDocument/2006/relationships/slideLayout" Target="../slideLayouts/slideLayout2.xml"/><Relationship Id="rId5" Type="http://schemas.openxmlformats.org/officeDocument/2006/relationships/hyperlink" Target="https://www.ncbi.nlm.nih.gov/pubmed/21606648" TargetMode="External"/><Relationship Id="rId4" Type="http://schemas.openxmlformats.org/officeDocument/2006/relationships/hyperlink" Target="https://www.ncbi.nlm.nih.gov/pubmed/?term=Hulstijn%20KP%5bAuthor%5d&amp;cauthor=true&amp;cauthor_uid=21606648" TargetMode="External"/></Relationships>
</file>

<file path=ppt/slides/_rels/slide63.xml.rels><?xml version="1.0" encoding="UTF-8" standalone="yes"?>
<Relationships xmlns="http://schemas.openxmlformats.org/package/2006/relationships"><Relationship Id="rId3" Type="http://schemas.openxmlformats.org/officeDocument/2006/relationships/hyperlink" Target="https://www.ncbi.nlm.nih.gov/pubmed/?term=McConnell%20PA%5bAuthor%5d&amp;cauthor=true&amp;cauthor_uid=26454838" TargetMode="External"/><Relationship Id="rId2" Type="http://schemas.openxmlformats.org/officeDocument/2006/relationships/hyperlink" Target="https://www.ncbi.nlm.nih.gov/pubmed/?term=Froeliger%20B%5bAuthor%5d&amp;cauthor=true&amp;cauthor_uid=26454838" TargetMode="External"/><Relationship Id="rId1" Type="http://schemas.openxmlformats.org/officeDocument/2006/relationships/slideLayout" Target="../slideLayouts/slideLayout2.xml"/><Relationship Id="rId5" Type="http://schemas.openxmlformats.org/officeDocument/2006/relationships/hyperlink" Target="https://www.ncbi.nlm.nih.gov/pubmed/26454838" TargetMode="External"/><Relationship Id="rId4" Type="http://schemas.openxmlformats.org/officeDocument/2006/relationships/hyperlink" Target="https://www.ncbi.nlm.nih.gov/pubmed/?term=Stankeviciute%20N%5bAuthor%5d&amp;cauthor=true&amp;cauthor_uid=26454838" TargetMode="External"/></Relationships>
</file>

<file path=ppt/slides/_rels/slide64.xml.rels><?xml version="1.0" encoding="UTF-8" standalone="yes"?>
<Relationships xmlns="http://schemas.openxmlformats.org/package/2006/relationships"><Relationship Id="rId3" Type="http://schemas.openxmlformats.org/officeDocument/2006/relationships/hyperlink" Target="https://pubmed.ncbi.nlm.nih.gov/32725102/#affiliation-1" TargetMode="External"/><Relationship Id="rId2" Type="http://schemas.openxmlformats.org/officeDocument/2006/relationships/hyperlink" Target="https://pubmed.ncbi.nlm.nih.gov/?term=Machado+RCBR&amp;cauthor_id=32725102" TargetMode="External"/><Relationship Id="rId1" Type="http://schemas.openxmlformats.org/officeDocument/2006/relationships/slideLayout" Target="../slideLayouts/slideLayout2.xml"/><Relationship Id="rId6" Type="http://schemas.openxmlformats.org/officeDocument/2006/relationships/hyperlink" Target="https://pubmed.ncbi.nlm.nih.gov/32725102/#affiliation-3" TargetMode="External"/><Relationship Id="rId5" Type="http://schemas.openxmlformats.org/officeDocument/2006/relationships/hyperlink" Target="https://pubmed.ncbi.nlm.nih.gov/?term=Vargas+HO&amp;cauthor_id=32725102" TargetMode="External"/><Relationship Id="rId4" Type="http://schemas.openxmlformats.org/officeDocument/2006/relationships/hyperlink" Target="https://pubmed.ncbi.nlm.nih.gov/32725102/#affiliation-2" TargetMode="Externa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hyperlink" Target="https://pubmed.ncbi.nlm.nih.gov/?term=Ma+C&amp;cauthor_id=36434646" TargetMode="External"/><Relationship Id="rId2" Type="http://schemas.openxmlformats.org/officeDocument/2006/relationships/hyperlink" Target="https://pubmed.ncbi.nlm.nih.gov/?term=Yang+H&amp;cauthor_id=36434646" TargetMode="External"/><Relationship Id="rId1" Type="http://schemas.openxmlformats.org/officeDocument/2006/relationships/slideLayout" Target="../slideLayouts/slideLayout2.xml"/><Relationship Id="rId4" Type="http://schemas.openxmlformats.org/officeDocument/2006/relationships/hyperlink" Target="https://pubmed.ncbi.nlm.nih.gov/?term=Zhao+M&amp;cauthor_id=36434646" TargetMode="External"/></Relationships>
</file>

<file path=ppt/slides/_rels/slide68.xml.rels><?xml version="1.0" encoding="UTF-8" standalone="yes"?>
<Relationships xmlns="http://schemas.openxmlformats.org/package/2006/relationships"><Relationship Id="rId2" Type="http://schemas.openxmlformats.org/officeDocument/2006/relationships/hyperlink" Target="https://pubmed.ncbi.nlm.nih.gov/26069951/" TargetMode="Externa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hyperlink" Target="mailto:ask@hllmc.com"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899" y="1565593"/>
            <a:ext cx="9144000" cy="3573780"/>
          </a:xfrm>
          <a:noFill/>
        </p:spPr>
        <p:txBody>
          <a:bodyPr>
            <a:noAutofit/>
          </a:bodyPr>
          <a:lstStyle/>
          <a:p>
            <a:pPr>
              <a:spcBef>
                <a:spcPts val="1200"/>
              </a:spcBef>
            </a:pPr>
            <a:br>
              <a:rPr lang="en-US" sz="2800" b="1" dirty="0">
                <a:solidFill>
                  <a:srgbClr val="FFFF00"/>
                </a:solidFill>
                <a:latin typeface="Arial" panose="020B0604020202020204" pitchFamily="34" charset="0"/>
                <a:cs typeface="Arial" panose="020B0604020202020204" pitchFamily="34" charset="0"/>
              </a:rPr>
            </a:br>
            <a:r>
              <a:rPr lang="en-US" sz="2400" b="1" dirty="0">
                <a:solidFill>
                  <a:schemeClr val="tx1"/>
                </a:solidFill>
                <a:latin typeface="Arial" panose="020B0604020202020204" pitchFamily="34" charset="0"/>
                <a:cs typeface="Arial" panose="020B0604020202020204" pitchFamily="34" charset="0"/>
              </a:rPr>
              <a:t> </a:t>
            </a:r>
            <a:r>
              <a:rPr lang="en-US" sz="2400" dirty="0">
                <a:solidFill>
                  <a:schemeClr val="tx1"/>
                </a:solidFill>
              </a:rPr>
              <a:t>New Perspective Allows New Solutions</a:t>
            </a:r>
            <a:br>
              <a:rPr lang="en-US" sz="2400" dirty="0">
                <a:solidFill>
                  <a:schemeClr val="tx1"/>
                </a:solidFill>
              </a:rPr>
            </a:br>
            <a:br>
              <a:rPr lang="en-US" sz="2400" dirty="0">
                <a:solidFill>
                  <a:schemeClr val="tx1"/>
                </a:solidFill>
              </a:rPr>
            </a:br>
            <a:r>
              <a:rPr lang="en-US" sz="2400" dirty="0">
                <a:solidFill>
                  <a:schemeClr val="tx1"/>
                </a:solidFill>
              </a:rPr>
              <a:t>For </a:t>
            </a:r>
            <a:br>
              <a:rPr lang="en-US" sz="2400" dirty="0">
                <a:solidFill>
                  <a:schemeClr val="tx1"/>
                </a:solidFill>
              </a:rPr>
            </a:br>
            <a:br>
              <a:rPr lang="en-US" sz="2400" dirty="0">
                <a:solidFill>
                  <a:schemeClr val="tx1"/>
                </a:solidFill>
              </a:rPr>
            </a:br>
            <a:r>
              <a:rPr lang="en-US" dirty="0">
                <a:solidFill>
                  <a:srgbClr val="FF0000"/>
                </a:solidFill>
              </a:rPr>
              <a:t>TOBACCO SMOKING</a:t>
            </a:r>
            <a:r>
              <a:rPr lang="en-US" sz="2400" dirty="0">
                <a:solidFill>
                  <a:schemeClr val="tx1"/>
                </a:solidFill>
              </a:rPr>
              <a:t> </a:t>
            </a:r>
            <a:br>
              <a:rPr lang="en-US" sz="2400" dirty="0">
                <a:solidFill>
                  <a:schemeClr val="tx1"/>
                </a:solidFill>
              </a:rPr>
            </a:br>
            <a:r>
              <a:rPr lang="en-US" sz="2400" dirty="0">
                <a:solidFill>
                  <a:schemeClr val="tx1"/>
                </a:solidFill>
              </a:rPr>
              <a:t>Leading To Improved Health </a:t>
            </a:r>
            <a:r>
              <a:rPr lang="en-US" sz="2400">
                <a:solidFill>
                  <a:schemeClr val="tx1"/>
                </a:solidFill>
              </a:rPr>
              <a:t>&amp; Increased Longevity</a:t>
            </a:r>
            <a:br>
              <a:rPr lang="en-US" sz="2400" dirty="0">
                <a:solidFill>
                  <a:schemeClr val="tx1"/>
                </a:solidFill>
              </a:rPr>
            </a:br>
            <a:br>
              <a:rPr lang="en-US" sz="2400" dirty="0">
                <a:solidFill>
                  <a:schemeClr val="tx1"/>
                </a:solidFill>
              </a:rPr>
            </a:br>
            <a:r>
              <a:rPr lang="en-US" sz="2000" b="1" dirty="0">
                <a:solidFill>
                  <a:schemeClr val="tx1"/>
                </a:solidFill>
                <a:latin typeface="Arial" panose="020B0604020202020204" pitchFamily="34" charset="0"/>
                <a:cs typeface="Arial" panose="020B0604020202020204" pitchFamily="34" charset="0"/>
              </a:rPr>
              <a:t>Harlan Bieley, MD, MS </a:t>
            </a:r>
            <a:br>
              <a:rPr lang="en-US" sz="2000" b="1" dirty="0">
                <a:solidFill>
                  <a:schemeClr val="tx1"/>
                </a:solidFill>
                <a:latin typeface="Arial" panose="020B0604020202020204" pitchFamily="34" charset="0"/>
                <a:cs typeface="Arial" panose="020B0604020202020204" pitchFamily="34" charset="0"/>
              </a:rPr>
            </a:br>
            <a:endParaRPr lang="en-US" sz="1000" dirty="0">
              <a:solidFill>
                <a:schemeClr val="tx1"/>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371600" y="5562600"/>
            <a:ext cx="6400800" cy="1295400"/>
          </a:xfrm>
        </p:spPr>
        <p:txBody>
          <a:bodyPr>
            <a:normAutofit/>
          </a:bodyPr>
          <a:lstStyle/>
          <a:p>
            <a:r>
              <a:rPr lang="en-US" sz="2400" b="1" dirty="0">
                <a:solidFill>
                  <a:schemeClr val="bg1">
                    <a:lumMod val="95000"/>
                  </a:schemeClr>
                </a:solidFill>
              </a:rPr>
              <a:t> </a:t>
            </a:r>
          </a:p>
          <a:p>
            <a:r>
              <a:rPr lang="en-US" sz="2400" b="1" dirty="0">
                <a:solidFill>
                  <a:schemeClr val="bg1"/>
                </a:solidFill>
              </a:rPr>
              <a:t> </a:t>
            </a:r>
            <a:endParaRPr lang="en-US" dirty="0">
              <a:solidFill>
                <a:schemeClr val="bg1"/>
              </a:solidFill>
            </a:endParaRPr>
          </a:p>
          <a:p>
            <a:endParaRPr lang="en-US" sz="2400" b="1" dirty="0"/>
          </a:p>
        </p:txBody>
      </p:sp>
      <p:sp>
        <p:nvSpPr>
          <p:cNvPr id="4" name="Date Placeholder 3"/>
          <p:cNvSpPr>
            <a:spLocks noGrp="1"/>
          </p:cNvSpPr>
          <p:nvPr>
            <p:ph type="dt" sz="half" idx="10"/>
          </p:nvPr>
        </p:nvSpPr>
        <p:spPr>
          <a:xfrm>
            <a:off x="2329541" y="6210300"/>
            <a:ext cx="4876602" cy="365125"/>
          </a:xfrm>
        </p:spPr>
        <p:txBody>
          <a:bodyPr/>
          <a:lstStyle/>
          <a:p>
            <a:fld id="{589153D1-FFF1-4FFB-B784-0A7E29B98253}" type="datetime1">
              <a:rPr lang="en-US" smtClean="0">
                <a:solidFill>
                  <a:schemeClr val="bg1">
                    <a:lumMod val="50000"/>
                  </a:schemeClr>
                </a:solidFill>
              </a:rPr>
              <a:pPr/>
              <a:t>10/30/2025</a:t>
            </a:fld>
            <a:r>
              <a:rPr lang="en-US" dirty="0">
                <a:solidFill>
                  <a:schemeClr val="bg1">
                    <a:lumMod val="50000"/>
                  </a:schemeClr>
                </a:solidFill>
              </a:rPr>
              <a:t> © 2019-202 Harlan Bieley, MD, MS,  All Rights Reserved</a:t>
            </a:r>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AA97A-07A4-4914-84DF-2048C8321012}"/>
              </a:ext>
            </a:extLst>
          </p:cNvPr>
          <p:cNvSpPr>
            <a:spLocks noGrp="1"/>
          </p:cNvSpPr>
          <p:nvPr>
            <p:ph type="title"/>
          </p:nvPr>
        </p:nvSpPr>
        <p:spPr/>
        <p:txBody>
          <a:bodyPr>
            <a:normAutofit fontScale="90000"/>
          </a:bodyPr>
          <a:lstStyle/>
          <a:p>
            <a:r>
              <a:rPr lang="en-US" sz="4000" dirty="0"/>
              <a:t>Not typically considered:</a:t>
            </a:r>
            <a:br>
              <a:rPr lang="en-US" sz="4000" dirty="0"/>
            </a:br>
            <a:r>
              <a:rPr lang="en-US" sz="4000" dirty="0"/>
              <a:t>Drug-Induced Nutrient Depletions </a:t>
            </a:r>
            <a:br>
              <a:rPr lang="en-US" dirty="0"/>
            </a:br>
            <a:r>
              <a:rPr lang="en-US" sz="1200" dirty="0"/>
              <a:t>source: Drug-Induced Nutrient Depletion Handbook Ross </a:t>
            </a:r>
            <a:r>
              <a:rPr lang="en-US" sz="1200" dirty="0" err="1"/>
              <a:t>Pelton,James</a:t>
            </a:r>
            <a:r>
              <a:rPr lang="en-US" sz="1200" dirty="0"/>
              <a:t> LaValle</a:t>
            </a:r>
          </a:p>
        </p:txBody>
      </p:sp>
      <p:sp>
        <p:nvSpPr>
          <p:cNvPr id="3" name="Content Placeholder 2">
            <a:extLst>
              <a:ext uri="{FF2B5EF4-FFF2-40B4-BE49-F238E27FC236}">
                <a16:creationId xmlns:a16="http://schemas.microsoft.com/office/drawing/2014/main" id="{07214BD6-6DE8-4E83-BD5F-238E37A276C0}"/>
              </a:ext>
            </a:extLst>
          </p:cNvPr>
          <p:cNvSpPr>
            <a:spLocks noGrp="1"/>
          </p:cNvSpPr>
          <p:nvPr>
            <p:ph idx="1"/>
          </p:nvPr>
        </p:nvSpPr>
        <p:spPr>
          <a:xfrm>
            <a:off x="457200" y="2142308"/>
            <a:ext cx="7728857" cy="4715691"/>
          </a:xfrm>
        </p:spPr>
        <p:txBody>
          <a:bodyPr/>
          <a:lstStyle/>
          <a:p>
            <a:pPr marL="0" indent="0">
              <a:buNone/>
            </a:pPr>
            <a:endParaRPr lang="en-US" dirty="0"/>
          </a:p>
          <a:p>
            <a:endParaRPr lang="en-US" dirty="0"/>
          </a:p>
        </p:txBody>
      </p:sp>
      <p:sp>
        <p:nvSpPr>
          <p:cNvPr id="4" name="Date Placeholder 3">
            <a:extLst>
              <a:ext uri="{FF2B5EF4-FFF2-40B4-BE49-F238E27FC236}">
                <a16:creationId xmlns:a16="http://schemas.microsoft.com/office/drawing/2014/main" id="{815F5697-CB91-41EA-8914-E39BC9F1B2ED}"/>
              </a:ext>
            </a:extLst>
          </p:cNvPr>
          <p:cNvSpPr>
            <a:spLocks noGrp="1"/>
          </p:cNvSpPr>
          <p:nvPr>
            <p:ph type="dt" sz="half" idx="10"/>
          </p:nvPr>
        </p:nvSpPr>
        <p:spPr>
          <a:xfrm>
            <a:off x="76199" y="6488113"/>
            <a:ext cx="5436327"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r>
              <a:rPr lang="en-US" dirty="0"/>
              <a:t> </a:t>
            </a:r>
          </a:p>
        </p:txBody>
      </p:sp>
      <p:sp>
        <p:nvSpPr>
          <p:cNvPr id="5" name="Slide Number Placeholder 4">
            <a:extLst>
              <a:ext uri="{FF2B5EF4-FFF2-40B4-BE49-F238E27FC236}">
                <a16:creationId xmlns:a16="http://schemas.microsoft.com/office/drawing/2014/main" id="{3C6B85A3-17C9-47B7-AD4E-04BE69FFE779}"/>
              </a:ext>
            </a:extLst>
          </p:cNvPr>
          <p:cNvSpPr>
            <a:spLocks noGrp="1"/>
          </p:cNvSpPr>
          <p:nvPr>
            <p:ph type="sldNum" sz="quarter" idx="12"/>
          </p:nvPr>
        </p:nvSpPr>
        <p:spPr/>
        <p:txBody>
          <a:bodyPr/>
          <a:lstStyle/>
          <a:p>
            <a:fld id="{B6F15528-21DE-4FAA-801E-634DDDAF4B2B}" type="slidenum">
              <a:rPr lang="en-US" smtClean="0"/>
              <a:pPr/>
              <a:t>10</a:t>
            </a:fld>
            <a:endParaRPr lang="en-US"/>
          </a:p>
        </p:txBody>
      </p:sp>
      <p:pic>
        <p:nvPicPr>
          <p:cNvPr id="7" name="Picture 6" descr="A screenshot of a cell phone&#10;&#10;Description automatically generated">
            <a:extLst>
              <a:ext uri="{FF2B5EF4-FFF2-40B4-BE49-F238E27FC236}">
                <a16:creationId xmlns:a16="http://schemas.microsoft.com/office/drawing/2014/main" id="{1A372B87-C595-4DA5-9A77-6F8606C48C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371" y="1553732"/>
            <a:ext cx="7463246" cy="4715691"/>
          </a:xfrm>
          <a:prstGeom prst="rect">
            <a:avLst/>
          </a:prstGeom>
        </p:spPr>
      </p:pic>
    </p:spTree>
    <p:extLst>
      <p:ext uri="{BB962C8B-B14F-4D97-AF65-F5344CB8AC3E}">
        <p14:creationId xmlns:p14="http://schemas.microsoft.com/office/powerpoint/2010/main" val="1860490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E6F75-0874-43CA-9E9E-EA88DBB8BB46}"/>
              </a:ext>
            </a:extLst>
          </p:cNvPr>
          <p:cNvSpPr>
            <a:spLocks noGrp="1"/>
          </p:cNvSpPr>
          <p:nvPr>
            <p:ph type="title"/>
          </p:nvPr>
        </p:nvSpPr>
        <p:spPr/>
        <p:txBody>
          <a:bodyPr>
            <a:normAutofit fontScale="90000"/>
          </a:bodyPr>
          <a:lstStyle/>
          <a:p>
            <a:r>
              <a:rPr lang="en-US" dirty="0"/>
              <a:t>Tobacco smoking- contains nicotine- a drug</a:t>
            </a:r>
          </a:p>
        </p:txBody>
      </p:sp>
      <p:sp>
        <p:nvSpPr>
          <p:cNvPr id="3" name="Content Placeholder 2">
            <a:extLst>
              <a:ext uri="{FF2B5EF4-FFF2-40B4-BE49-F238E27FC236}">
                <a16:creationId xmlns:a16="http://schemas.microsoft.com/office/drawing/2014/main" id="{50E5E0C4-78C8-4689-B581-67B5DF232443}"/>
              </a:ext>
            </a:extLst>
          </p:cNvPr>
          <p:cNvSpPr>
            <a:spLocks noGrp="1"/>
          </p:cNvSpPr>
          <p:nvPr>
            <p:ph idx="1"/>
          </p:nvPr>
        </p:nvSpPr>
        <p:spPr/>
        <p:txBody>
          <a:bodyPr/>
          <a:lstStyle/>
          <a:p>
            <a:r>
              <a:rPr lang="en-US" b="1" dirty="0"/>
              <a:t>“Nicotine</a:t>
            </a:r>
            <a:r>
              <a:rPr lang="en-US" dirty="0"/>
              <a:t> is a stimulant and potent parasympathomimetic alkaloid that is naturally produced in the nightshade family of plants. It is used for the treatment of </a:t>
            </a:r>
            <a:r>
              <a:rPr lang="en-US" b="1" dirty="0"/>
              <a:t>tobacco</a:t>
            </a:r>
            <a:r>
              <a:rPr lang="en-US" dirty="0"/>
              <a:t> use disorders as a smoking cessation aid and </a:t>
            </a:r>
            <a:r>
              <a:rPr lang="en-US" b="1" dirty="0"/>
              <a:t>nicotine</a:t>
            </a:r>
            <a:r>
              <a:rPr lang="en-US" dirty="0"/>
              <a:t> dependence for the relief of withdrawal symptoms.”</a:t>
            </a:r>
          </a:p>
          <a:p>
            <a:r>
              <a:rPr lang="en-US" dirty="0"/>
              <a:t>-Wikipedia</a:t>
            </a:r>
          </a:p>
        </p:txBody>
      </p:sp>
      <p:sp>
        <p:nvSpPr>
          <p:cNvPr id="4" name="Date Placeholder 3">
            <a:extLst>
              <a:ext uri="{FF2B5EF4-FFF2-40B4-BE49-F238E27FC236}">
                <a16:creationId xmlns:a16="http://schemas.microsoft.com/office/drawing/2014/main" id="{4780D7D1-E0F8-4587-90F7-716933C93FF9}"/>
              </a:ext>
            </a:extLst>
          </p:cNvPr>
          <p:cNvSpPr>
            <a:spLocks noGrp="1"/>
          </p:cNvSpPr>
          <p:nvPr>
            <p:ph type="dt" sz="half" idx="10"/>
          </p:nvPr>
        </p:nvSpPr>
        <p:spPr>
          <a:xfrm>
            <a:off x="457200" y="6356350"/>
            <a:ext cx="5029200"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A7DEFC55-C603-4F08-8437-D409C3631EEF}"/>
              </a:ext>
            </a:extLst>
          </p:cNvPr>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2744106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A75BC-B292-4FF8-BA05-5AE57739F387}"/>
              </a:ext>
            </a:extLst>
          </p:cNvPr>
          <p:cNvSpPr>
            <a:spLocks noGrp="1"/>
          </p:cNvSpPr>
          <p:nvPr>
            <p:ph type="title"/>
          </p:nvPr>
        </p:nvSpPr>
        <p:spPr/>
        <p:txBody>
          <a:bodyPr>
            <a:normAutofit fontScale="90000"/>
          </a:bodyPr>
          <a:lstStyle/>
          <a:p>
            <a:r>
              <a:rPr lang="en-US" dirty="0"/>
              <a:t>Tobacco contains nicotine- </a:t>
            </a:r>
            <a:br>
              <a:rPr lang="en-US" dirty="0"/>
            </a:br>
            <a:r>
              <a:rPr lang="en-US" dirty="0"/>
              <a:t>an abused substance</a:t>
            </a:r>
          </a:p>
        </p:txBody>
      </p:sp>
      <p:sp>
        <p:nvSpPr>
          <p:cNvPr id="3" name="Content Placeholder 2">
            <a:extLst>
              <a:ext uri="{FF2B5EF4-FFF2-40B4-BE49-F238E27FC236}">
                <a16:creationId xmlns:a16="http://schemas.microsoft.com/office/drawing/2014/main" id="{8F2815A5-B4B4-459A-86CF-A948AC1D1F8A}"/>
              </a:ext>
            </a:extLst>
          </p:cNvPr>
          <p:cNvSpPr>
            <a:spLocks noGrp="1"/>
          </p:cNvSpPr>
          <p:nvPr>
            <p:ph idx="1"/>
          </p:nvPr>
        </p:nvSpPr>
        <p:spPr/>
        <p:txBody>
          <a:bodyPr>
            <a:normAutofit fontScale="92500" lnSpcReduction="10000"/>
          </a:bodyPr>
          <a:lstStyle/>
          <a:p>
            <a:r>
              <a:rPr lang="en-US" dirty="0"/>
              <a:t>Nicotine is highly </a:t>
            </a:r>
            <a:r>
              <a:rPr lang="en-US" dirty="0" err="1">
                <a:hlinkClick r:id="rId2" tooltip="Addictive"/>
              </a:rPr>
              <a:t>addictive</a:t>
            </a:r>
            <a:r>
              <a:rPr lang="en-US" dirty="0" err="1"/>
              <a:t>.It</a:t>
            </a:r>
            <a:r>
              <a:rPr lang="en-US" dirty="0"/>
              <a:t> is one of the most commonly abused drugs.</a:t>
            </a:r>
          </a:p>
          <a:p>
            <a:r>
              <a:rPr lang="en-US" dirty="0"/>
              <a:t>Tobacco laws regulate the sale of tobacco throughout the world.</a:t>
            </a:r>
          </a:p>
          <a:p>
            <a:endParaRPr lang="en-US" dirty="0"/>
          </a:p>
          <a:p>
            <a:pPr marL="0" indent="0">
              <a:buNone/>
            </a:pPr>
            <a:endParaRPr lang="en-US" dirty="0"/>
          </a:p>
          <a:p>
            <a:endParaRPr lang="en-US" dirty="0"/>
          </a:p>
          <a:p>
            <a:r>
              <a:rPr lang="en-US" sz="1300" dirty="0"/>
              <a:t> </a:t>
            </a:r>
            <a:r>
              <a:rPr lang="en-US" sz="1300" i="1" dirty="0"/>
              <a:t>Grana R, </a:t>
            </a:r>
            <a:r>
              <a:rPr lang="en-US" sz="1300" i="1" dirty="0" err="1"/>
              <a:t>Benowitz</a:t>
            </a:r>
            <a:r>
              <a:rPr lang="en-US" sz="1300" i="1" dirty="0"/>
              <a:t> N, Glantz SA (May 2014). </a:t>
            </a:r>
            <a:r>
              <a:rPr lang="en-US" sz="1300" i="1" dirty="0">
                <a:hlinkClick r:id="rId3"/>
              </a:rPr>
              <a:t>"E-cigarettes: a scientific review"</a:t>
            </a:r>
            <a:r>
              <a:rPr lang="en-US" sz="1300" i="1" dirty="0"/>
              <a:t>. Circulation. </a:t>
            </a:r>
            <a:r>
              <a:rPr lang="en-US" sz="1300" b="1" i="1" dirty="0"/>
              <a:t>129</a:t>
            </a:r>
            <a:r>
              <a:rPr lang="en-US" sz="1300" i="1" dirty="0"/>
              <a:t> (19): 1972–86.</a:t>
            </a:r>
          </a:p>
          <a:p>
            <a:r>
              <a:rPr lang="en-US" sz="1300" dirty="0"/>
              <a:t>Holbrook BD (June 2016). "The effects of nicotine on human fetal development". </a:t>
            </a:r>
            <a:r>
              <a:rPr lang="en-US" sz="1300" i="1" dirty="0"/>
              <a:t>Birth Defects Research. Part C, Embryo Today</a:t>
            </a:r>
            <a:r>
              <a:rPr lang="en-US" sz="1300" dirty="0"/>
              <a:t>. </a:t>
            </a:r>
            <a:r>
              <a:rPr lang="en-US" sz="1300" b="1" dirty="0"/>
              <a:t>108</a:t>
            </a:r>
            <a:r>
              <a:rPr lang="en-US" sz="1300" dirty="0"/>
              <a:t> (2): 181–92.</a:t>
            </a:r>
            <a:endParaRPr lang="en-US" sz="1300" i="1" dirty="0"/>
          </a:p>
          <a:p>
            <a:r>
              <a:rPr lang="en-US" sz="1300" dirty="0" err="1"/>
              <a:t>Sajja</a:t>
            </a:r>
            <a:r>
              <a:rPr lang="en-US" sz="1300" dirty="0"/>
              <a:t> RK, Rahman S, </a:t>
            </a:r>
            <a:r>
              <a:rPr lang="en-US" sz="1300" dirty="0" err="1"/>
              <a:t>Cucullo</a:t>
            </a:r>
            <a:r>
              <a:rPr lang="en-US" sz="1300" dirty="0"/>
              <a:t> L (March 2016). </a:t>
            </a:r>
            <a:r>
              <a:rPr lang="en-US" sz="1300" u="sng" dirty="0">
                <a:hlinkClick r:id="rId4"/>
              </a:rPr>
              <a:t>"Drugs of abuse and blood-brain barrier endothelial dysfunction: A focus on the role of oxidative stress"</a:t>
            </a:r>
            <a:r>
              <a:rPr lang="en-US" sz="1300" dirty="0"/>
              <a:t>. </a:t>
            </a:r>
            <a:r>
              <a:rPr lang="en-US" sz="1300" i="1" dirty="0"/>
              <a:t>Journal of Cerebral Blood Flow and Metabolism</a:t>
            </a:r>
            <a:r>
              <a:rPr lang="en-US" sz="1300" dirty="0"/>
              <a:t>. </a:t>
            </a:r>
            <a:r>
              <a:rPr lang="en-US" sz="1300" b="1" dirty="0"/>
              <a:t>36</a:t>
            </a:r>
            <a:r>
              <a:rPr lang="en-US" sz="1300" dirty="0"/>
              <a:t> (3): 539–54. </a:t>
            </a:r>
          </a:p>
        </p:txBody>
      </p:sp>
      <p:sp>
        <p:nvSpPr>
          <p:cNvPr id="4" name="Date Placeholder 3">
            <a:extLst>
              <a:ext uri="{FF2B5EF4-FFF2-40B4-BE49-F238E27FC236}">
                <a16:creationId xmlns:a16="http://schemas.microsoft.com/office/drawing/2014/main" id="{628A6F9A-A025-4E63-ACA4-C44F909AF77B}"/>
              </a:ext>
            </a:extLst>
          </p:cNvPr>
          <p:cNvSpPr>
            <a:spLocks noGrp="1"/>
          </p:cNvSpPr>
          <p:nvPr>
            <p:ph type="dt" sz="half" idx="10"/>
          </p:nvPr>
        </p:nvSpPr>
        <p:spPr>
          <a:xfrm>
            <a:off x="457199" y="6356350"/>
            <a:ext cx="4907281"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EA637BC3-B185-45C9-9DE6-99C476609DBE}"/>
              </a:ext>
            </a:extLst>
          </p:cNvPr>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3068084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7E335-A39D-436F-81BC-C8C2609EAB17}"/>
              </a:ext>
            </a:extLst>
          </p:cNvPr>
          <p:cNvSpPr>
            <a:spLocks noGrp="1"/>
          </p:cNvSpPr>
          <p:nvPr>
            <p:ph type="title"/>
          </p:nvPr>
        </p:nvSpPr>
        <p:spPr/>
        <p:txBody>
          <a:bodyPr>
            <a:normAutofit fontScale="90000"/>
          </a:bodyPr>
          <a:lstStyle/>
          <a:p>
            <a:r>
              <a:rPr lang="en-US" dirty="0"/>
              <a:t>Drug-Induced Nutrient Depletion</a:t>
            </a:r>
          </a:p>
        </p:txBody>
      </p:sp>
      <p:sp>
        <p:nvSpPr>
          <p:cNvPr id="3" name="Content Placeholder 2">
            <a:extLst>
              <a:ext uri="{FF2B5EF4-FFF2-40B4-BE49-F238E27FC236}">
                <a16:creationId xmlns:a16="http://schemas.microsoft.com/office/drawing/2014/main" id="{F204037D-61F7-425A-A162-5AA1BCE6D687}"/>
              </a:ext>
            </a:extLst>
          </p:cNvPr>
          <p:cNvSpPr>
            <a:spLocks noGrp="1"/>
          </p:cNvSpPr>
          <p:nvPr>
            <p:ph idx="1"/>
          </p:nvPr>
        </p:nvSpPr>
        <p:spPr>
          <a:xfrm>
            <a:off x="753291" y="1219201"/>
            <a:ext cx="8229600" cy="5137150"/>
          </a:xfrm>
        </p:spPr>
        <p:txBody>
          <a:bodyPr>
            <a:normAutofit fontScale="47500" lnSpcReduction="20000"/>
          </a:bodyPr>
          <a:lstStyle/>
          <a:p>
            <a:pPr marL="0" indent="0">
              <a:buNone/>
            </a:pPr>
            <a:r>
              <a:rPr lang="en-US" sz="5100" dirty="0">
                <a:solidFill>
                  <a:srgbClr val="FF0000"/>
                </a:solidFill>
              </a:rPr>
              <a:t>	</a:t>
            </a:r>
          </a:p>
          <a:p>
            <a:pPr marL="0" indent="0">
              <a:buNone/>
            </a:pPr>
            <a:r>
              <a:rPr lang="en-US" sz="5100" dirty="0"/>
              <a:t>Tobacco Smoking and Secondhand Smoke:</a:t>
            </a:r>
          </a:p>
          <a:p>
            <a:pPr marL="0" indent="0">
              <a:buNone/>
            </a:pPr>
            <a:endParaRPr lang="en-US" sz="3600" dirty="0">
              <a:solidFill>
                <a:srgbClr val="FF0000"/>
              </a:solidFill>
            </a:endParaRPr>
          </a:p>
          <a:p>
            <a:r>
              <a:rPr lang="en-US" sz="3600" dirty="0"/>
              <a:t>Vitamins: </a:t>
            </a:r>
            <a:r>
              <a:rPr lang="en-US" sz="3600" dirty="0">
                <a:solidFill>
                  <a:srgbClr val="FF0000"/>
                </a:solidFill>
              </a:rPr>
              <a:t>C, D3, E, A </a:t>
            </a:r>
          </a:p>
          <a:p>
            <a:endParaRPr lang="en-US" sz="3600" dirty="0"/>
          </a:p>
          <a:p>
            <a:r>
              <a:rPr lang="en-US" sz="3600" dirty="0"/>
              <a:t>B-Vitamins:</a:t>
            </a:r>
            <a:r>
              <a:rPr lang="en-US" sz="3600" dirty="0">
                <a:solidFill>
                  <a:srgbClr val="FF0000"/>
                </a:solidFill>
              </a:rPr>
              <a:t> B2, B6, B12, biotin, folate</a:t>
            </a:r>
          </a:p>
          <a:p>
            <a:endParaRPr lang="en-US" sz="3600" dirty="0"/>
          </a:p>
          <a:p>
            <a:r>
              <a:rPr lang="en-US" sz="3600" dirty="0"/>
              <a:t>Minerals: </a:t>
            </a:r>
            <a:r>
              <a:rPr lang="en-US" sz="3600" dirty="0">
                <a:solidFill>
                  <a:srgbClr val="FF0000"/>
                </a:solidFill>
              </a:rPr>
              <a:t>Calcium, Magnesium, Manganese, Selenium, Zinc, Copper</a:t>
            </a:r>
          </a:p>
          <a:p>
            <a:pPr marL="0" indent="0">
              <a:buNone/>
            </a:pPr>
            <a:endParaRPr lang="en-US" sz="3600" dirty="0"/>
          </a:p>
          <a:p>
            <a:r>
              <a:rPr lang="en-US" sz="3600" dirty="0"/>
              <a:t>Antioxidants: </a:t>
            </a:r>
            <a:r>
              <a:rPr lang="en-US" sz="3600" dirty="0">
                <a:solidFill>
                  <a:srgbClr val="FF0000"/>
                </a:solidFill>
              </a:rPr>
              <a:t>Glutathione, Superoxide Dismutase, Vitamins C, E</a:t>
            </a:r>
          </a:p>
          <a:p>
            <a:pPr marL="0" indent="0">
              <a:buNone/>
            </a:pPr>
            <a:endParaRPr lang="en-US" sz="3600" dirty="0"/>
          </a:p>
          <a:p>
            <a:r>
              <a:rPr lang="en-US" sz="3600" dirty="0"/>
              <a:t>Hormones and other substances: </a:t>
            </a:r>
            <a:r>
              <a:rPr lang="en-US" sz="3600" dirty="0">
                <a:solidFill>
                  <a:srgbClr val="FF0000"/>
                </a:solidFill>
              </a:rPr>
              <a:t>Melatonin, Choline, Serotonin agents, Dopamine, NAC, Glutathione Peroxidase, Carotenoids</a:t>
            </a:r>
          </a:p>
          <a:p>
            <a:pPr marL="0" indent="0">
              <a:buNone/>
            </a:pPr>
            <a:endParaRPr lang="en-US" dirty="0"/>
          </a:p>
          <a:p>
            <a:pPr marL="0" indent="0">
              <a:buNone/>
            </a:pPr>
            <a:endParaRPr lang="en-US" sz="2900" dirty="0"/>
          </a:p>
          <a:p>
            <a:pPr marL="0" indent="0">
              <a:buNone/>
            </a:pPr>
            <a:r>
              <a:rPr lang="en-US" sz="2900" dirty="0"/>
              <a:t>Source: Harlan Bieley, MD,MS  References 1-115.</a:t>
            </a:r>
          </a:p>
          <a:p>
            <a:pPr marL="0" indent="0">
              <a:buNone/>
            </a:pPr>
            <a:r>
              <a:rPr lang="en-US" sz="2900" dirty="0"/>
              <a:t> References and Abstracts available by request.</a:t>
            </a:r>
          </a:p>
        </p:txBody>
      </p:sp>
      <p:sp>
        <p:nvSpPr>
          <p:cNvPr id="4" name="Date Placeholder 3">
            <a:extLst>
              <a:ext uri="{FF2B5EF4-FFF2-40B4-BE49-F238E27FC236}">
                <a16:creationId xmlns:a16="http://schemas.microsoft.com/office/drawing/2014/main" id="{EB1C018C-8BDC-42EE-B6C4-2583081E1C6E}"/>
              </a:ext>
            </a:extLst>
          </p:cNvPr>
          <p:cNvSpPr>
            <a:spLocks noGrp="1"/>
          </p:cNvSpPr>
          <p:nvPr>
            <p:ph type="dt" sz="half" idx="10"/>
          </p:nvPr>
        </p:nvSpPr>
        <p:spPr>
          <a:xfrm>
            <a:off x="457199" y="6451134"/>
            <a:ext cx="4045131" cy="270341"/>
          </a:xfrm>
        </p:spPr>
        <p:txBody>
          <a:bodyPr/>
          <a:lstStyle/>
          <a:p>
            <a:r>
              <a:rPr lang="en-US" sz="1200" dirty="0">
                <a:solidFill>
                  <a:schemeClr val="tx1"/>
                </a:solidFill>
                <a:latin typeface="Arial" panose="020B0604020202020204" pitchFamily="34" charset="0"/>
                <a:cs typeface="Arial" panose="020B0604020202020204" pitchFamily="34" charset="0"/>
              </a:rPr>
              <a:t>© 2019-2025 Harlan Bieley, MD, MS, All Rights Reserved</a:t>
            </a:r>
            <a:endParaRPr lang="en-US" dirty="0"/>
          </a:p>
        </p:txBody>
      </p:sp>
      <p:sp>
        <p:nvSpPr>
          <p:cNvPr id="5" name="Slide Number Placeholder 4">
            <a:extLst>
              <a:ext uri="{FF2B5EF4-FFF2-40B4-BE49-F238E27FC236}">
                <a16:creationId xmlns:a16="http://schemas.microsoft.com/office/drawing/2014/main" id="{D521D469-4F40-4440-A816-F70C7FEF574A}"/>
              </a:ext>
            </a:extLst>
          </p:cNvPr>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26503269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Centers for Disease Control</a:t>
            </a:r>
            <a:endParaRPr lang="en-US" b="1" dirty="0">
              <a:solidFill>
                <a:srgbClr val="FFFF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600200"/>
            <a:ext cx="8229600" cy="4792980"/>
          </a:xfrm>
        </p:spPr>
        <p:txBody>
          <a:bodyPr>
            <a:normAutofit fontScale="92500"/>
          </a:bodyPr>
          <a:lstStyle/>
          <a:p>
            <a:pPr>
              <a:lnSpc>
                <a:spcPct val="120000"/>
              </a:lnSpc>
              <a:spcBef>
                <a:spcPts val="1200"/>
              </a:spcBef>
            </a:pPr>
            <a:r>
              <a:rPr lang="en-US" dirty="0">
                <a:latin typeface="Arial" panose="020B0604020202020204" pitchFamily="34" charset="0"/>
                <a:cs typeface="Arial" panose="020B0604020202020204" pitchFamily="34" charset="0"/>
              </a:rPr>
              <a:t>The United States Surgeon General, in a </a:t>
            </a:r>
            <a:r>
              <a:rPr lang="en-US" b="1" dirty="0">
                <a:latin typeface="Arial" panose="020B0604020202020204" pitchFamily="34" charset="0"/>
                <a:cs typeface="Arial" panose="020B0604020202020204" pitchFamily="34" charset="0"/>
              </a:rPr>
              <a:t>700 page </a:t>
            </a:r>
            <a:r>
              <a:rPr lang="en-US" dirty="0">
                <a:latin typeface="Arial" panose="020B0604020202020204" pitchFamily="34" charset="0"/>
                <a:cs typeface="Arial" panose="020B0604020202020204" pitchFamily="34" charset="0"/>
              </a:rPr>
              <a:t>report concludes </a:t>
            </a:r>
            <a:r>
              <a:rPr lang="en-US" b="1" dirty="0">
                <a:latin typeface="Arial" panose="020B0604020202020204" pitchFamily="34" charset="0"/>
                <a:cs typeface="Arial" panose="020B0604020202020204" pitchFamily="34" charset="0"/>
              </a:rPr>
              <a:t>that any exposure to tobacco smoke, even occasional smoking or exposure to secondhand smoke, causes </a:t>
            </a:r>
            <a:r>
              <a:rPr lang="en-US" b="1" i="1" dirty="0">
                <a:latin typeface="Arial" panose="020B0604020202020204" pitchFamily="34" charset="0"/>
                <a:cs typeface="Arial" panose="020B0604020202020204" pitchFamily="34" charset="0"/>
              </a:rPr>
              <a:t>immediate</a:t>
            </a:r>
            <a:r>
              <a:rPr lang="en-US" b="1" dirty="0">
                <a:latin typeface="Arial" panose="020B0604020202020204" pitchFamily="34" charset="0"/>
                <a:cs typeface="Arial" panose="020B0604020202020204" pitchFamily="34" charset="0"/>
              </a:rPr>
              <a:t> damage to your body. </a:t>
            </a:r>
          </a:p>
          <a:p>
            <a:pPr>
              <a:lnSpc>
                <a:spcPct val="120000"/>
              </a:lnSpc>
              <a:spcBef>
                <a:spcPts val="1200"/>
              </a:spcBef>
            </a:pPr>
            <a:r>
              <a:rPr lang="en-US" b="1" dirty="0">
                <a:latin typeface="Arial" panose="020B0604020202020204" pitchFamily="34" charset="0"/>
                <a:cs typeface="Arial" panose="020B0604020202020204" pitchFamily="34" charset="0"/>
              </a:rPr>
              <a:t>That damage can lead to serious illness or death</a:t>
            </a:r>
            <a:r>
              <a:rPr lang="en-US" sz="1700" b="1" dirty="0">
                <a:latin typeface="Arial" panose="020B0604020202020204" pitchFamily="34" charset="0"/>
                <a:cs typeface="Arial" panose="020B0604020202020204" pitchFamily="34" charset="0"/>
              </a:rPr>
              <a:t>. </a:t>
            </a:r>
            <a:r>
              <a:rPr lang="en-US" sz="1700" dirty="0">
                <a:latin typeface="Arial" panose="020B0604020202020204" pitchFamily="34" charset="0"/>
                <a:cs typeface="Arial" panose="020B0604020202020204" pitchFamily="34" charset="0"/>
                <a:hlinkClick r:id="rId3" action="ppaction://hlinkfile"/>
              </a:rPr>
              <a:t>Regina M. Benjamin</a:t>
            </a:r>
            <a:r>
              <a:rPr lang="en-US" sz="1700" dirty="0">
                <a:latin typeface="Arial" panose="020B0604020202020204" pitchFamily="34" charset="0"/>
                <a:cs typeface="Arial" panose="020B0604020202020204" pitchFamily="34" charset="0"/>
              </a:rPr>
              <a:t>, MD, MBA VADM, USPHS, Surgeon General. </a:t>
            </a:r>
            <a:r>
              <a:rPr lang="en-US" sz="1700" b="1" dirty="0">
                <a:latin typeface="Arial" panose="020B0604020202020204" pitchFamily="34" charset="0"/>
                <a:cs typeface="Arial" panose="020B0604020202020204" pitchFamily="34" charset="0"/>
              </a:rPr>
              <a:t>Exposure to Tobacco Smoke Causes Immediate Damage: A Report of the Surgeon General </a:t>
            </a:r>
            <a:r>
              <a:rPr lang="en-US" sz="1700" dirty="0">
                <a:latin typeface="Arial" panose="020B0604020202020204" pitchFamily="34" charset="0"/>
                <a:cs typeface="Arial" panose="020B0604020202020204" pitchFamily="34" charset="0"/>
              </a:rPr>
              <a:t>Public Health Rep. 2011 Mar-Apr; 126(2): 158–159.  </a:t>
            </a:r>
          </a:p>
          <a:p>
            <a:pPr>
              <a:lnSpc>
                <a:spcPct val="120000"/>
              </a:lnSpc>
              <a:spcBef>
                <a:spcPts val="1200"/>
              </a:spcBef>
              <a:buNone/>
            </a:pPr>
            <a:endParaRPr lang="en-US" dirty="0">
              <a:latin typeface="Arial" panose="020B0604020202020204" pitchFamily="34" charset="0"/>
              <a:cs typeface="Arial" panose="020B0604020202020204" pitchFamily="34" charset="0"/>
            </a:endParaRPr>
          </a:p>
          <a:p>
            <a:pPr>
              <a:lnSpc>
                <a:spcPct val="120000"/>
              </a:lnSpc>
              <a:spcBef>
                <a:spcPts val="1200"/>
              </a:spcBef>
            </a:pPr>
            <a:endParaRPr lang="en-US" sz="1200" dirty="0">
              <a:latin typeface="Arial" panose="020B0604020202020204" pitchFamily="34" charset="0"/>
              <a:cs typeface="Arial" panose="020B0604020202020204" pitchFamily="34" charset="0"/>
            </a:endParaRPr>
          </a:p>
        </p:txBody>
      </p:sp>
      <p:sp>
        <p:nvSpPr>
          <p:cNvPr id="4" name="Date Placeholder 3"/>
          <p:cNvSpPr>
            <a:spLocks noGrp="1"/>
          </p:cNvSpPr>
          <p:nvPr>
            <p:ph type="dt" sz="half" idx="10"/>
          </p:nvPr>
        </p:nvSpPr>
        <p:spPr>
          <a:xfrm>
            <a:off x="457199" y="6356350"/>
            <a:ext cx="4837611" cy="365125"/>
          </a:xfrm>
        </p:spPr>
        <p:txBody>
          <a:bodyPr/>
          <a:lstStyle/>
          <a:p>
            <a:fld id="{58B79AF3-D358-44AE-86F4-6AD8A9122DD8}"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33436-93D8-32B2-3CF2-FD946DEF4332}"/>
              </a:ext>
            </a:extLst>
          </p:cNvPr>
          <p:cNvSpPr>
            <a:spLocks noGrp="1"/>
          </p:cNvSpPr>
          <p:nvPr>
            <p:ph type="title"/>
          </p:nvPr>
        </p:nvSpPr>
        <p:spPr/>
        <p:txBody>
          <a:bodyPr>
            <a:normAutofit fontScale="90000"/>
          </a:bodyPr>
          <a:lstStyle/>
          <a:p>
            <a:r>
              <a:rPr lang="en-US" dirty="0"/>
              <a:t>What happens when you replenish depleted substances?</a:t>
            </a:r>
          </a:p>
        </p:txBody>
      </p:sp>
      <p:sp>
        <p:nvSpPr>
          <p:cNvPr id="3" name="Content Placeholder 2">
            <a:extLst>
              <a:ext uri="{FF2B5EF4-FFF2-40B4-BE49-F238E27FC236}">
                <a16:creationId xmlns:a16="http://schemas.microsoft.com/office/drawing/2014/main" id="{ECACECBA-1690-5EDF-CE6E-91C18417A828}"/>
              </a:ext>
            </a:extLst>
          </p:cNvPr>
          <p:cNvSpPr>
            <a:spLocks noGrp="1"/>
          </p:cNvSpPr>
          <p:nvPr>
            <p:ph idx="1"/>
          </p:nvPr>
        </p:nvSpPr>
        <p:spPr/>
        <p:txBody>
          <a:bodyPr>
            <a:normAutofit lnSpcReduction="10000"/>
          </a:bodyPr>
          <a:lstStyle/>
          <a:p>
            <a:endParaRPr lang="en-US" dirty="0"/>
          </a:p>
          <a:p>
            <a:r>
              <a:rPr lang="en-US" dirty="0"/>
              <a:t>What’s the effect of replenishment of these depleted substances? </a:t>
            </a:r>
          </a:p>
          <a:p>
            <a:endParaRPr lang="en-US" dirty="0"/>
          </a:p>
          <a:p>
            <a:r>
              <a:rPr lang="en-US" dirty="0"/>
              <a:t>We will answer these questions by looking at those who are exposed to secondhand smoke, tobacco smokers, pregnant smokers, and those who have made a quit attempt. </a:t>
            </a:r>
          </a:p>
        </p:txBody>
      </p:sp>
      <p:sp>
        <p:nvSpPr>
          <p:cNvPr id="4" name="Date Placeholder 3">
            <a:extLst>
              <a:ext uri="{FF2B5EF4-FFF2-40B4-BE49-F238E27FC236}">
                <a16:creationId xmlns:a16="http://schemas.microsoft.com/office/drawing/2014/main" id="{514F2E76-A5EA-79FE-AB1C-2A95033D0E88}"/>
              </a:ext>
            </a:extLst>
          </p:cNvPr>
          <p:cNvSpPr>
            <a:spLocks noGrp="1"/>
          </p:cNvSpPr>
          <p:nvPr>
            <p:ph type="dt" sz="half" idx="10"/>
          </p:nvPr>
        </p:nvSpPr>
        <p:spPr/>
        <p:txBody>
          <a:bodyPr/>
          <a:lstStyle/>
          <a:p>
            <a:fld id="{77CF805D-3385-495E-97CD-DED77A2DFBDC}" type="datetime1">
              <a:rPr lang="en-US" smtClean="0"/>
              <a:pPr/>
              <a:t>10/30/2025</a:t>
            </a:fld>
            <a:endParaRPr lang="en-US"/>
          </a:p>
        </p:txBody>
      </p:sp>
      <p:sp>
        <p:nvSpPr>
          <p:cNvPr id="5" name="Slide Number Placeholder 4">
            <a:extLst>
              <a:ext uri="{FF2B5EF4-FFF2-40B4-BE49-F238E27FC236}">
                <a16:creationId xmlns:a16="http://schemas.microsoft.com/office/drawing/2014/main" id="{DDEDE929-A3CE-0DD7-63DB-66938C19E66B}"/>
              </a:ext>
            </a:extLst>
          </p:cNvPr>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2980766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DF485-D055-E447-E98F-F9AE6D1B9F99}"/>
              </a:ext>
            </a:extLst>
          </p:cNvPr>
          <p:cNvSpPr>
            <a:spLocks noGrp="1"/>
          </p:cNvSpPr>
          <p:nvPr>
            <p:ph type="title"/>
          </p:nvPr>
        </p:nvSpPr>
        <p:spPr/>
        <p:txBody>
          <a:bodyPr>
            <a:normAutofit fontScale="90000"/>
          </a:bodyPr>
          <a:lstStyle/>
          <a:p>
            <a:r>
              <a:rPr lang="en-US" dirty="0"/>
              <a:t>Secondhand Smoke Exposure and Replenishment </a:t>
            </a:r>
          </a:p>
        </p:txBody>
      </p:sp>
      <p:sp>
        <p:nvSpPr>
          <p:cNvPr id="3" name="Content Placeholder 2">
            <a:extLst>
              <a:ext uri="{FF2B5EF4-FFF2-40B4-BE49-F238E27FC236}">
                <a16:creationId xmlns:a16="http://schemas.microsoft.com/office/drawing/2014/main" id="{5A2AB1BE-78E8-E3FA-5DD6-AF3B04D53CA7}"/>
              </a:ext>
            </a:extLst>
          </p:cNvPr>
          <p:cNvSpPr>
            <a:spLocks noGrp="1"/>
          </p:cNvSpPr>
          <p:nvPr>
            <p:ph idx="1"/>
          </p:nvPr>
        </p:nvSpPr>
        <p:spPr/>
        <p:txBody>
          <a:bodyPr/>
          <a:lstStyle/>
          <a:p>
            <a:endParaRPr lang="en-US" dirty="0"/>
          </a:p>
          <a:p>
            <a:endParaRPr lang="en-US" dirty="0"/>
          </a:p>
          <a:p>
            <a:endParaRPr lang="en-US" dirty="0"/>
          </a:p>
          <a:p>
            <a:r>
              <a:rPr lang="en-US" dirty="0"/>
              <a:t>Secondhand Smoke Exposure and Replenishment of Antioxidants and Micronutrients.</a:t>
            </a:r>
          </a:p>
          <a:p>
            <a:endParaRPr lang="en-US" dirty="0"/>
          </a:p>
        </p:txBody>
      </p:sp>
      <p:sp>
        <p:nvSpPr>
          <p:cNvPr id="4" name="Date Placeholder 3">
            <a:extLst>
              <a:ext uri="{FF2B5EF4-FFF2-40B4-BE49-F238E27FC236}">
                <a16:creationId xmlns:a16="http://schemas.microsoft.com/office/drawing/2014/main" id="{4ECBBEB8-6201-A684-3723-71F5B846B637}"/>
              </a:ext>
            </a:extLst>
          </p:cNvPr>
          <p:cNvSpPr>
            <a:spLocks noGrp="1"/>
          </p:cNvSpPr>
          <p:nvPr>
            <p:ph type="dt" sz="half" idx="10"/>
          </p:nvPr>
        </p:nvSpPr>
        <p:spPr/>
        <p:txBody>
          <a:bodyPr/>
          <a:lstStyle/>
          <a:p>
            <a:fld id="{77CF805D-3385-495E-97CD-DED77A2DFBDC}" type="datetime1">
              <a:rPr lang="en-US" smtClean="0"/>
              <a:pPr/>
              <a:t>10/30/2025</a:t>
            </a:fld>
            <a:endParaRPr lang="en-US"/>
          </a:p>
        </p:txBody>
      </p:sp>
      <p:sp>
        <p:nvSpPr>
          <p:cNvPr id="5" name="Slide Number Placeholder 4">
            <a:extLst>
              <a:ext uri="{FF2B5EF4-FFF2-40B4-BE49-F238E27FC236}">
                <a16:creationId xmlns:a16="http://schemas.microsoft.com/office/drawing/2014/main" id="{BB157C07-91C3-637E-4977-0C9D3399E2E5}"/>
              </a:ext>
            </a:extLst>
          </p:cNvPr>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30681118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Vitamin C supplement for Secondhand smoke</a:t>
            </a:r>
          </a:p>
        </p:txBody>
      </p:sp>
      <p:sp>
        <p:nvSpPr>
          <p:cNvPr id="3" name="Content Placeholder 2"/>
          <p:cNvSpPr>
            <a:spLocks noGrp="1"/>
          </p:cNvSpPr>
          <p:nvPr>
            <p:ph idx="1"/>
          </p:nvPr>
        </p:nvSpPr>
        <p:spPr>
          <a:xfrm>
            <a:off x="457200" y="1699260"/>
            <a:ext cx="8229600" cy="4792980"/>
          </a:xfrm>
        </p:spPr>
        <p:txBody>
          <a:bodyPr>
            <a:normAutofit fontScale="62500" lnSpcReduction="20000"/>
          </a:bodyPr>
          <a:lstStyle/>
          <a:p>
            <a:pPr>
              <a:lnSpc>
                <a:spcPct val="120000"/>
              </a:lnSpc>
            </a:pPr>
            <a:r>
              <a:rPr lang="en-US" dirty="0"/>
              <a:t>Exposure to environmental tobacco smoke (ETS) has been linked to increased risk of lung cancer and cardiovascular diseases in nonsmokers. Current research suggests that some of these diseases are associated with elevated oxidative stress. </a:t>
            </a:r>
          </a:p>
          <a:p>
            <a:pPr>
              <a:lnSpc>
                <a:spcPct val="120000"/>
              </a:lnSpc>
            </a:pPr>
            <a:r>
              <a:rPr lang="en-US" dirty="0"/>
              <a:t>Plasma F2IsoP concentrations of subjects in the </a:t>
            </a:r>
            <a:r>
              <a:rPr lang="en-US" dirty="0">
                <a:solidFill>
                  <a:srgbClr val="FF0000"/>
                </a:solidFill>
              </a:rPr>
              <a:t>Vitamin C</a:t>
            </a:r>
            <a:r>
              <a:rPr lang="en-US" dirty="0"/>
              <a:t> and mixture groups decreased significantly by 17.2 </a:t>
            </a:r>
            <a:r>
              <a:rPr lang="en-US" dirty="0" err="1"/>
              <a:t>pmol</a:t>
            </a:r>
            <a:r>
              <a:rPr lang="en-US" dirty="0"/>
              <a:t>/l (P = 0.0105) and 19.2 </a:t>
            </a:r>
            <a:r>
              <a:rPr lang="en-US" dirty="0" err="1"/>
              <a:t>pmol</a:t>
            </a:r>
            <a:r>
              <a:rPr lang="en-US" dirty="0"/>
              <a:t>/l (P = 0.0083) when compared with the placebo group (11.4% and 12.7%, respectively).</a:t>
            </a:r>
          </a:p>
          <a:p>
            <a:pPr>
              <a:lnSpc>
                <a:spcPct val="120000"/>
              </a:lnSpc>
            </a:pPr>
            <a:r>
              <a:rPr lang="en-US" dirty="0"/>
              <a:t> </a:t>
            </a:r>
            <a:r>
              <a:rPr lang="en-US" u="sng" dirty="0"/>
              <a:t>Daily Anti-Oxidant supplementation (especially with </a:t>
            </a:r>
            <a:r>
              <a:rPr lang="en-US" u="sng" dirty="0">
                <a:solidFill>
                  <a:srgbClr val="FF0000"/>
                </a:solidFill>
              </a:rPr>
              <a:t>Vitamin C</a:t>
            </a:r>
            <a:r>
              <a:rPr lang="en-US" u="sng" dirty="0"/>
              <a:t>) decreases this oxidative stress biomarker in passive smokers</a:t>
            </a:r>
            <a:r>
              <a:rPr lang="en-US" dirty="0"/>
              <a:t>. </a:t>
            </a:r>
          </a:p>
          <a:p>
            <a:pPr>
              <a:lnSpc>
                <a:spcPct val="120000"/>
              </a:lnSpc>
            </a:pPr>
            <a:r>
              <a:rPr lang="en-US" dirty="0"/>
              <a:t>This finding might be of importance for the </a:t>
            </a:r>
            <a:r>
              <a:rPr lang="en-US" u="sng" dirty="0"/>
              <a:t>prevention of ETS-associated adverse health effects in nonsmokers</a:t>
            </a:r>
            <a:r>
              <a:rPr lang="en-US" dirty="0"/>
              <a:t>.</a:t>
            </a:r>
          </a:p>
          <a:p>
            <a:pPr>
              <a:lnSpc>
                <a:spcPct val="120000"/>
              </a:lnSpc>
            </a:pPr>
            <a:r>
              <a:rPr lang="en-US" sz="1900" dirty="0">
                <a:hlinkClick r:id="rId2"/>
              </a:rPr>
              <a:t>Dietrich M</a:t>
            </a:r>
            <a:r>
              <a:rPr lang="en-US" sz="1900" baseline="30000" dirty="0"/>
              <a:t>1</a:t>
            </a:r>
            <a:r>
              <a:rPr lang="en-US" sz="1900" dirty="0"/>
              <a:t>, </a:t>
            </a:r>
            <a:r>
              <a:rPr lang="en-US" sz="1900" dirty="0">
                <a:hlinkClick r:id="rId3"/>
              </a:rPr>
              <a:t>Block G</a:t>
            </a:r>
            <a:r>
              <a:rPr lang="en-US" sz="1900" dirty="0"/>
              <a:t>, </a:t>
            </a:r>
            <a:r>
              <a:rPr lang="en-US" sz="1900" dirty="0" err="1">
                <a:hlinkClick r:id="rId4"/>
              </a:rPr>
              <a:t>Benowitz</a:t>
            </a:r>
            <a:r>
              <a:rPr lang="en-US" sz="1900" dirty="0">
                <a:hlinkClick r:id="rId4"/>
              </a:rPr>
              <a:t> NL</a:t>
            </a:r>
            <a:r>
              <a:rPr lang="en-US" sz="1900" dirty="0"/>
              <a:t>, et al. </a:t>
            </a:r>
            <a:r>
              <a:rPr lang="en-US" sz="1900" b="1" dirty="0"/>
              <a:t>Vitamin C supplementation decreases oxidative stress biomarker f2-isoprostanes in plasma of nonsmokers exposed to environmental tobacco smoke. </a:t>
            </a:r>
            <a:r>
              <a:rPr lang="en-US" sz="1900" b="1" dirty="0" err="1"/>
              <a:t>Nutr</a:t>
            </a:r>
            <a:r>
              <a:rPr lang="en-US" sz="1900" b="1" dirty="0"/>
              <a:t> Cancer </a:t>
            </a:r>
            <a:r>
              <a:rPr lang="en-US" sz="1900" dirty="0"/>
              <a:t>2003;45(2):176-84.</a:t>
            </a:r>
          </a:p>
          <a:p>
            <a:pPr>
              <a:lnSpc>
                <a:spcPct val="120000"/>
              </a:lnSpc>
            </a:pPr>
            <a:endParaRPr lang="en-US" b="1" dirty="0"/>
          </a:p>
          <a:p>
            <a:pPr>
              <a:lnSpc>
                <a:spcPct val="120000"/>
              </a:lnSpc>
            </a:pPr>
            <a:endParaRPr lang="en-US" dirty="0"/>
          </a:p>
          <a:p>
            <a:pPr>
              <a:lnSpc>
                <a:spcPct val="120000"/>
              </a:lnSpc>
            </a:pPr>
            <a:endParaRPr lang="en-US" dirty="0"/>
          </a:p>
        </p:txBody>
      </p:sp>
      <p:sp>
        <p:nvSpPr>
          <p:cNvPr id="4" name="Date Placeholder 3"/>
          <p:cNvSpPr>
            <a:spLocks noGrp="1"/>
          </p:cNvSpPr>
          <p:nvPr>
            <p:ph type="dt" sz="half" idx="10"/>
          </p:nvPr>
        </p:nvSpPr>
        <p:spPr>
          <a:xfrm>
            <a:off x="457199" y="6356350"/>
            <a:ext cx="5717177"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17</a:t>
            </a:fld>
            <a:endParaRPr lang="en-US"/>
          </a:p>
        </p:txBody>
      </p:sp>
    </p:spTree>
    <p:extLst>
      <p:ext uri="{BB962C8B-B14F-4D97-AF65-F5344CB8AC3E}">
        <p14:creationId xmlns:p14="http://schemas.microsoft.com/office/powerpoint/2010/main" val="884556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Secondhand smoke increases eye disease Nutrient treatment improves disease</a:t>
            </a:r>
          </a:p>
        </p:txBody>
      </p:sp>
      <p:sp>
        <p:nvSpPr>
          <p:cNvPr id="3" name="Content Placeholder 2"/>
          <p:cNvSpPr>
            <a:spLocks noGrp="1"/>
          </p:cNvSpPr>
          <p:nvPr>
            <p:ph idx="1"/>
          </p:nvPr>
        </p:nvSpPr>
        <p:spPr>
          <a:xfrm>
            <a:off x="457200" y="1676400"/>
            <a:ext cx="8229600" cy="4655820"/>
          </a:xfrm>
        </p:spPr>
        <p:txBody>
          <a:bodyPr>
            <a:normAutofit fontScale="47500" lnSpcReduction="20000"/>
          </a:bodyPr>
          <a:lstStyle/>
          <a:p>
            <a:pPr>
              <a:lnSpc>
                <a:spcPct val="120000"/>
              </a:lnSpc>
            </a:pPr>
            <a:r>
              <a:rPr lang="en-US" sz="3400" b="1" u="sng" dirty="0"/>
              <a:t>Secondhand smoke has been shown to increases eye disease, such as age-related macular degeneration</a:t>
            </a:r>
            <a:r>
              <a:rPr lang="en-US" sz="3400" b="1" dirty="0"/>
              <a:t>.</a:t>
            </a:r>
            <a:endParaRPr lang="en-US" sz="3400" dirty="0"/>
          </a:p>
          <a:p>
            <a:pPr>
              <a:lnSpc>
                <a:spcPct val="120000"/>
              </a:lnSpc>
            </a:pPr>
            <a:r>
              <a:rPr lang="en-US" sz="3400" dirty="0"/>
              <a:t>The Age-Related Eye Disease Study from the National Eye Institute (NEI) is </a:t>
            </a:r>
            <a:r>
              <a:rPr lang="en-US" sz="3400" b="1" dirty="0"/>
              <a:t>the first large clinical trial to test the effect of a high dose antioxidant vitamin combination plus </a:t>
            </a:r>
            <a:r>
              <a:rPr lang="en-US" sz="3400" b="1" dirty="0">
                <a:solidFill>
                  <a:srgbClr val="FF0000"/>
                </a:solidFill>
              </a:rPr>
              <a:t>zinc </a:t>
            </a:r>
            <a:r>
              <a:rPr lang="en-US" sz="3400" b="1" dirty="0"/>
              <a:t>on preventing or delaying the progression of AMD and its associated vision loss.</a:t>
            </a:r>
            <a:endParaRPr lang="en-US" sz="3400" dirty="0"/>
          </a:p>
          <a:p>
            <a:pPr>
              <a:lnSpc>
                <a:spcPct val="120000"/>
              </a:lnSpc>
              <a:buNone/>
            </a:pPr>
            <a:endParaRPr lang="en-US" sz="3400" dirty="0"/>
          </a:p>
          <a:p>
            <a:pPr>
              <a:lnSpc>
                <a:spcPct val="120000"/>
              </a:lnSpc>
            </a:pPr>
            <a:r>
              <a:rPr lang="en-US" sz="3400" b="1" dirty="0"/>
              <a:t>The antioxidant vitamins and </a:t>
            </a:r>
            <a:r>
              <a:rPr lang="en-US" sz="3400" b="1" dirty="0">
                <a:solidFill>
                  <a:srgbClr val="FF0000"/>
                </a:solidFill>
              </a:rPr>
              <a:t>zinc</a:t>
            </a:r>
            <a:r>
              <a:rPr lang="en-US" sz="3400" b="1" dirty="0"/>
              <a:t> supplement </a:t>
            </a:r>
            <a:r>
              <a:rPr lang="en-US" sz="3400" b="1" u="sng" dirty="0"/>
              <a:t>reduced the risk of developing advanced AMD by about 25 % </a:t>
            </a:r>
            <a:r>
              <a:rPr lang="en-US" sz="3400" b="1" dirty="0"/>
              <a:t>in the study subjects who were at high risk for developing the advanced stage of this disease</a:t>
            </a:r>
            <a:r>
              <a:rPr lang="en-US" sz="3400" dirty="0"/>
              <a:t>. </a:t>
            </a:r>
            <a:r>
              <a:rPr lang="en-US" sz="3400" b="1" dirty="0"/>
              <a:t>In the same high-risk group, the supplements also </a:t>
            </a:r>
            <a:r>
              <a:rPr lang="en-US" sz="3400" b="1" u="sng" dirty="0"/>
              <a:t>reduced vision loss by 19%</a:t>
            </a:r>
            <a:r>
              <a:rPr lang="en-US" sz="3400" b="1" dirty="0"/>
              <a:t>.</a:t>
            </a:r>
          </a:p>
          <a:p>
            <a:pPr>
              <a:lnSpc>
                <a:spcPct val="120000"/>
              </a:lnSpc>
              <a:buNone/>
            </a:pPr>
            <a:r>
              <a:rPr lang="en-US" sz="3400" dirty="0"/>
              <a:t> </a:t>
            </a:r>
          </a:p>
          <a:p>
            <a:pPr>
              <a:lnSpc>
                <a:spcPct val="120000"/>
              </a:lnSpc>
            </a:pPr>
            <a:r>
              <a:rPr lang="en-US" sz="3400" dirty="0"/>
              <a:t>According to researchers, </a:t>
            </a:r>
            <a:r>
              <a:rPr lang="en-US" sz="3400" b="1" dirty="0"/>
              <a:t>this supplement combination is the first effective treatment to slow the progression of AMD.</a:t>
            </a:r>
          </a:p>
          <a:p>
            <a:pPr marL="0" indent="0">
              <a:lnSpc>
                <a:spcPct val="120000"/>
              </a:lnSpc>
              <a:buNone/>
            </a:pPr>
            <a:endParaRPr lang="en-US" sz="3400" b="1" dirty="0"/>
          </a:p>
          <a:p>
            <a:pPr marL="0" indent="0">
              <a:buNone/>
            </a:pPr>
            <a:r>
              <a:rPr lang="en-US" sz="2500" dirty="0"/>
              <a:t> </a:t>
            </a:r>
            <a:r>
              <a:rPr lang="en-US" sz="2500" u="sng" dirty="0">
                <a:hlinkClick r:id="rId3"/>
              </a:rPr>
              <a:t>http://www.news-medical.net/news/2005/12/22/15097.aspx</a:t>
            </a:r>
            <a:r>
              <a:rPr lang="en-US" sz="2500" dirty="0"/>
              <a:t> </a:t>
            </a:r>
          </a:p>
          <a:p>
            <a:pPr marL="0" indent="0">
              <a:buNone/>
            </a:pPr>
            <a:endParaRPr lang="en-US" dirty="0"/>
          </a:p>
        </p:txBody>
      </p:sp>
      <p:sp>
        <p:nvSpPr>
          <p:cNvPr id="4" name="Date Placeholder 3"/>
          <p:cNvSpPr>
            <a:spLocks noGrp="1"/>
          </p:cNvSpPr>
          <p:nvPr>
            <p:ph type="dt" sz="half" idx="10"/>
          </p:nvPr>
        </p:nvSpPr>
        <p:spPr>
          <a:xfrm>
            <a:off x="457199" y="6356350"/>
            <a:ext cx="5071146" cy="365125"/>
          </a:xfrm>
        </p:spPr>
        <p:txBody>
          <a:bodyPr/>
          <a:lstStyle/>
          <a:p>
            <a:fld id="{951CD52B-EC0D-4ABF-A3A7-5BCF5F13EDFB}"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18</a:t>
            </a:fld>
            <a:endParaRPr lang="en-US"/>
          </a:p>
        </p:txBody>
      </p:sp>
    </p:spTree>
    <p:extLst>
      <p:ext uri="{BB962C8B-B14F-4D97-AF65-F5344CB8AC3E}">
        <p14:creationId xmlns:p14="http://schemas.microsoft.com/office/powerpoint/2010/main" val="17001521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Vitamin C may help protects nonsmokers from secondhand smoke oxidative stress</a:t>
            </a:r>
          </a:p>
        </p:txBody>
      </p:sp>
      <p:sp>
        <p:nvSpPr>
          <p:cNvPr id="3" name="Content Placeholder 2"/>
          <p:cNvSpPr>
            <a:spLocks noGrp="1"/>
          </p:cNvSpPr>
          <p:nvPr>
            <p:ph idx="1"/>
          </p:nvPr>
        </p:nvSpPr>
        <p:spPr>
          <a:xfrm>
            <a:off x="457200" y="1478280"/>
            <a:ext cx="8229600" cy="4785360"/>
          </a:xfrm>
        </p:spPr>
        <p:txBody>
          <a:bodyPr>
            <a:normAutofit fontScale="25000" lnSpcReduction="20000"/>
          </a:bodyPr>
          <a:lstStyle/>
          <a:p>
            <a:pPr>
              <a:lnSpc>
                <a:spcPct val="120000"/>
              </a:lnSpc>
            </a:pPr>
            <a:endParaRPr lang="en-US" b="1" dirty="0"/>
          </a:p>
          <a:p>
            <a:pPr>
              <a:lnSpc>
                <a:spcPct val="120000"/>
              </a:lnSpc>
            </a:pPr>
            <a:r>
              <a:rPr lang="en-US" sz="5600" b="1" dirty="0">
                <a:solidFill>
                  <a:srgbClr val="FF0000"/>
                </a:solidFill>
              </a:rPr>
              <a:t>Vitamin C</a:t>
            </a:r>
            <a:r>
              <a:rPr lang="en-US" sz="5600" b="1" dirty="0"/>
              <a:t> helps reduce oxidative stress in passive smokers </a:t>
            </a:r>
          </a:p>
          <a:p>
            <a:pPr>
              <a:lnSpc>
                <a:spcPct val="120000"/>
              </a:lnSpc>
            </a:pPr>
            <a:r>
              <a:rPr lang="en-US" sz="5600" dirty="0"/>
              <a:t>published Aug. 5 in the journal </a:t>
            </a:r>
            <a:r>
              <a:rPr lang="en-US" sz="5600" i="1" dirty="0"/>
              <a:t>Nutrition and Cancer,</a:t>
            </a:r>
            <a:r>
              <a:rPr lang="en-US" sz="5600" dirty="0"/>
              <a:t> </a:t>
            </a:r>
            <a:r>
              <a:rPr lang="en-US" sz="5600" b="1" dirty="0"/>
              <a:t>“provides hope for people who cannot escape secondhand smoke”</a:t>
            </a:r>
            <a:r>
              <a:rPr lang="en-US" sz="5600" dirty="0"/>
              <a:t>, said Gladys Block, professor of nutritional epidemiology at UC Berkeley's School of Public Health and principal investigator of the study.</a:t>
            </a:r>
          </a:p>
          <a:p>
            <a:pPr>
              <a:lnSpc>
                <a:spcPct val="120000"/>
              </a:lnSpc>
            </a:pPr>
            <a:r>
              <a:rPr lang="en-US" sz="5600" dirty="0"/>
              <a:t>“there are few studies that have looked at the effects of </a:t>
            </a:r>
            <a:r>
              <a:rPr lang="en-US" sz="5600" dirty="0">
                <a:solidFill>
                  <a:srgbClr val="FF0000"/>
                </a:solidFill>
              </a:rPr>
              <a:t>vitamin C</a:t>
            </a:r>
            <a:r>
              <a:rPr lang="en-US" sz="5600" dirty="0"/>
              <a:t> on oxidative stress in secondhand smokers the way we have." </a:t>
            </a:r>
          </a:p>
          <a:p>
            <a:pPr>
              <a:lnSpc>
                <a:spcPct val="120000"/>
              </a:lnSpc>
            </a:pPr>
            <a:r>
              <a:rPr lang="en-US" sz="5600" dirty="0"/>
              <a:t>Measured levels of F2-Isoprostanes.</a:t>
            </a:r>
          </a:p>
          <a:p>
            <a:pPr>
              <a:lnSpc>
                <a:spcPct val="120000"/>
              </a:lnSpc>
            </a:pPr>
            <a:r>
              <a:rPr lang="en-US" sz="5600" dirty="0"/>
              <a:t>67 adult nonsmokers who had been randomly assigned to one of three treatment groups in the double-blind trial. One group took daily doses of 500 milligrams of </a:t>
            </a:r>
            <a:r>
              <a:rPr lang="en-US" sz="5600" dirty="0">
                <a:solidFill>
                  <a:srgbClr val="FF0000"/>
                </a:solidFill>
              </a:rPr>
              <a:t>vitamin C,</a:t>
            </a:r>
            <a:r>
              <a:rPr lang="en-US" sz="5600" dirty="0"/>
              <a:t> a second group took a daily mixture of </a:t>
            </a:r>
            <a:r>
              <a:rPr lang="en-US" sz="5600" dirty="0">
                <a:solidFill>
                  <a:srgbClr val="FF0000"/>
                </a:solidFill>
              </a:rPr>
              <a:t>vitamin C </a:t>
            </a:r>
            <a:r>
              <a:rPr lang="en-US" sz="5600" dirty="0"/>
              <a:t>with </a:t>
            </a:r>
            <a:r>
              <a:rPr lang="en-US" sz="5600" dirty="0">
                <a:solidFill>
                  <a:srgbClr val="FF0000"/>
                </a:solidFill>
              </a:rPr>
              <a:t>vitamin E </a:t>
            </a:r>
            <a:r>
              <a:rPr lang="en-US" sz="5600" dirty="0"/>
              <a:t>and the antioxidant alpha-</a:t>
            </a:r>
            <a:r>
              <a:rPr lang="en-US" sz="5600" dirty="0" err="1"/>
              <a:t>lipoic</a:t>
            </a:r>
            <a:r>
              <a:rPr lang="en-US" sz="5600" dirty="0"/>
              <a:t> acid, and a third group took daily placebo capsules. </a:t>
            </a:r>
          </a:p>
          <a:p>
            <a:pPr>
              <a:lnSpc>
                <a:spcPct val="120000"/>
              </a:lnSpc>
            </a:pPr>
            <a:r>
              <a:rPr lang="en-US" sz="5600" dirty="0"/>
              <a:t>after two months of treatment, blood levels of F2-Isoprostanes dropped significantly - by 11.4 percent and 12.7 percent for those in the </a:t>
            </a:r>
            <a:r>
              <a:rPr lang="en-US" sz="5600" dirty="0">
                <a:solidFill>
                  <a:srgbClr val="FF0000"/>
                </a:solidFill>
              </a:rPr>
              <a:t>vitamin C </a:t>
            </a:r>
            <a:r>
              <a:rPr lang="en-US" sz="5600" dirty="0"/>
              <a:t>and the mixture groups, respectively - compared with those taking the placebo. </a:t>
            </a:r>
            <a:r>
              <a:rPr lang="en-US" sz="5600" b="1" dirty="0"/>
              <a:t>The difference between the </a:t>
            </a:r>
            <a:r>
              <a:rPr lang="en-US" sz="5600" b="1" dirty="0">
                <a:solidFill>
                  <a:srgbClr val="FF0000"/>
                </a:solidFill>
              </a:rPr>
              <a:t>vitamin C-only group </a:t>
            </a:r>
            <a:r>
              <a:rPr lang="en-US" sz="5600" b="1" dirty="0"/>
              <a:t>and the mixture group was not statistically significant</a:t>
            </a:r>
            <a:r>
              <a:rPr lang="en-US" sz="5600" dirty="0"/>
              <a:t>. </a:t>
            </a:r>
          </a:p>
          <a:p>
            <a:pPr>
              <a:lnSpc>
                <a:spcPct val="120000"/>
              </a:lnSpc>
            </a:pPr>
            <a:r>
              <a:rPr lang="en-US" sz="5600" b="1" dirty="0"/>
              <a:t>"These results are very encouraging,"</a:t>
            </a:r>
            <a:r>
              <a:rPr lang="en-US" sz="5600" dirty="0"/>
              <a:t> said Dietrich. "</a:t>
            </a:r>
            <a:r>
              <a:rPr lang="en-US" sz="5600" b="1" dirty="0"/>
              <a:t>They show that </a:t>
            </a:r>
            <a:r>
              <a:rPr lang="en-US" sz="5600" b="1" dirty="0">
                <a:solidFill>
                  <a:srgbClr val="FF0000"/>
                </a:solidFill>
              </a:rPr>
              <a:t>vitamin C</a:t>
            </a:r>
            <a:r>
              <a:rPr lang="en-US" sz="5600" b="1" dirty="0"/>
              <a:t> may help protect nonsmokers from the oxidative damage caused by secondhand tobacco smoke. </a:t>
            </a:r>
            <a:r>
              <a:rPr lang="en-US" sz="5600" dirty="0"/>
              <a:t>"</a:t>
            </a:r>
          </a:p>
          <a:p>
            <a:pPr>
              <a:lnSpc>
                <a:spcPct val="120000"/>
              </a:lnSpc>
            </a:pPr>
            <a:endParaRPr lang="en-US" sz="5600" dirty="0"/>
          </a:p>
          <a:p>
            <a:pPr>
              <a:lnSpc>
                <a:spcPct val="120000"/>
              </a:lnSpc>
            </a:pPr>
            <a:r>
              <a:rPr lang="en-US" sz="5600" dirty="0"/>
              <a:t>http://berkeley.edu/news/media/releases/2003/08/05_vitamin.shtml</a:t>
            </a:r>
          </a:p>
        </p:txBody>
      </p:sp>
      <p:sp>
        <p:nvSpPr>
          <p:cNvPr id="4" name="Date Placeholder 3"/>
          <p:cNvSpPr>
            <a:spLocks noGrp="1"/>
          </p:cNvSpPr>
          <p:nvPr>
            <p:ph type="dt" sz="half" idx="10"/>
          </p:nvPr>
        </p:nvSpPr>
        <p:spPr>
          <a:xfrm>
            <a:off x="457200" y="6356350"/>
            <a:ext cx="5368834" cy="365125"/>
          </a:xfrm>
        </p:spPr>
        <p:txBody>
          <a:bodyPr/>
          <a:lstStyle/>
          <a:p>
            <a:fld id="{2D78F136-8AA4-4F8D-AB07-63E2E95780B0}"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4150997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F6C13-A293-43B0-94D8-5E63E0987857}"/>
              </a:ext>
            </a:extLst>
          </p:cNvPr>
          <p:cNvSpPr>
            <a:spLocks noGrp="1"/>
          </p:cNvSpPr>
          <p:nvPr>
            <p:ph type="ctrTitle"/>
          </p:nvPr>
        </p:nvSpPr>
        <p:spPr>
          <a:xfrm>
            <a:off x="685800" y="1018903"/>
            <a:ext cx="7772400" cy="1149531"/>
          </a:xfrm>
        </p:spPr>
        <p:txBody>
          <a:bodyPr/>
          <a:lstStyle/>
          <a:p>
            <a:r>
              <a:rPr lang="en-US" dirty="0"/>
              <a:t>Disclosure</a:t>
            </a:r>
          </a:p>
        </p:txBody>
      </p:sp>
      <p:sp>
        <p:nvSpPr>
          <p:cNvPr id="4" name="Date Placeholder 3">
            <a:extLst>
              <a:ext uri="{FF2B5EF4-FFF2-40B4-BE49-F238E27FC236}">
                <a16:creationId xmlns:a16="http://schemas.microsoft.com/office/drawing/2014/main" id="{320CA8B2-793D-4DF8-A09E-539CD6E1ABCA}"/>
              </a:ext>
            </a:extLst>
          </p:cNvPr>
          <p:cNvSpPr>
            <a:spLocks noGrp="1"/>
          </p:cNvSpPr>
          <p:nvPr>
            <p:ph type="dt" sz="half" idx="10"/>
          </p:nvPr>
        </p:nvSpPr>
        <p:spPr>
          <a:xfrm>
            <a:off x="457199" y="6356350"/>
            <a:ext cx="6400799" cy="365125"/>
          </a:xfrm>
        </p:spPr>
        <p:txBody>
          <a:bodyPr/>
          <a:lstStyle/>
          <a:p>
            <a:fld id="{D66FA15C-7208-46D1-B4CF-E5EE7A0F6B54}" type="datetime1">
              <a:rPr lang="en-US" smtClean="0"/>
              <a:pPr/>
              <a:t>10/30/2025</a:t>
            </a:fld>
            <a:r>
              <a:rPr lang="en-US" sz="1200" b="1" dirty="0">
                <a:solidFill>
                  <a:schemeClr val="tx1"/>
                </a:solidFill>
                <a:latin typeface="Arial" panose="020B0604020202020204" pitchFamily="34" charset="0"/>
                <a:cs typeface="Arial" panose="020B0604020202020204" pitchFamily="34" charset="0"/>
              </a:rPr>
              <a:t> </a:t>
            </a:r>
            <a:r>
              <a:rPr lang="en-US" sz="1200" dirty="0">
                <a:solidFill>
                  <a:schemeClr val="tx1"/>
                </a:solidFill>
                <a:latin typeface="Arial" panose="020B0604020202020204" pitchFamily="34" charset="0"/>
                <a:cs typeface="Arial" panose="020B0604020202020204" pitchFamily="34" charset="0"/>
              </a:rPr>
              <a:t>© 2019-2023 Harlan Bieley, MD, MS, All Rights Reserved</a:t>
            </a:r>
            <a:endParaRPr lang="en-US" dirty="0"/>
          </a:p>
        </p:txBody>
      </p:sp>
      <p:sp>
        <p:nvSpPr>
          <p:cNvPr id="5" name="Slide Number Placeholder 4">
            <a:extLst>
              <a:ext uri="{FF2B5EF4-FFF2-40B4-BE49-F238E27FC236}">
                <a16:creationId xmlns:a16="http://schemas.microsoft.com/office/drawing/2014/main" id="{9CE94DCF-8483-4BBE-B1E0-98F382B97E16}"/>
              </a:ext>
            </a:extLst>
          </p:cNvPr>
          <p:cNvSpPr>
            <a:spLocks noGrp="1"/>
          </p:cNvSpPr>
          <p:nvPr>
            <p:ph type="sldNum" sz="quarter" idx="12"/>
          </p:nvPr>
        </p:nvSpPr>
        <p:spPr/>
        <p:txBody>
          <a:bodyPr/>
          <a:lstStyle/>
          <a:p>
            <a:fld id="{B6F15528-21DE-4FAA-801E-634DDDAF4B2B}" type="slidenum">
              <a:rPr lang="en-US" smtClean="0"/>
              <a:pPr/>
              <a:t>2</a:t>
            </a:fld>
            <a:endParaRPr lang="en-US"/>
          </a:p>
        </p:txBody>
      </p:sp>
      <p:sp>
        <p:nvSpPr>
          <p:cNvPr id="7" name="Subtitle 6">
            <a:extLst>
              <a:ext uri="{FF2B5EF4-FFF2-40B4-BE49-F238E27FC236}">
                <a16:creationId xmlns:a16="http://schemas.microsoft.com/office/drawing/2014/main" id="{491B1FB9-828F-846D-3559-21BF2AE2DB38}"/>
              </a:ext>
            </a:extLst>
          </p:cNvPr>
          <p:cNvSpPr>
            <a:spLocks noGrp="1"/>
          </p:cNvSpPr>
          <p:nvPr>
            <p:ph type="subTitle" idx="1"/>
          </p:nvPr>
        </p:nvSpPr>
        <p:spPr>
          <a:xfrm>
            <a:off x="178421" y="3428999"/>
            <a:ext cx="8965580" cy="1566747"/>
          </a:xfrm>
        </p:spPr>
        <p:txBody>
          <a:bodyPr/>
          <a:lstStyle/>
          <a:p>
            <a:r>
              <a:rPr lang="en-US" b="1" dirty="0">
                <a:solidFill>
                  <a:schemeClr val="tx1"/>
                </a:solidFill>
              </a:rPr>
              <a:t>Harlan Bieley, MD, MS, is the inventor/owner </a:t>
            </a:r>
          </a:p>
          <a:p>
            <a:r>
              <a:rPr lang="en-US" b="1" dirty="0">
                <a:solidFill>
                  <a:schemeClr val="tx1"/>
                </a:solidFill>
              </a:rPr>
              <a:t>U.S. Patent #8,889,194</a:t>
            </a:r>
          </a:p>
        </p:txBody>
      </p:sp>
    </p:spTree>
    <p:extLst>
      <p:ext uri="{BB962C8B-B14F-4D97-AF65-F5344CB8AC3E}">
        <p14:creationId xmlns:p14="http://schemas.microsoft.com/office/powerpoint/2010/main" val="4132911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39558-8B1F-A45E-B047-98E605FDBFBD}"/>
              </a:ext>
            </a:extLst>
          </p:cNvPr>
          <p:cNvSpPr>
            <a:spLocks noGrp="1"/>
          </p:cNvSpPr>
          <p:nvPr>
            <p:ph type="title"/>
          </p:nvPr>
        </p:nvSpPr>
        <p:spPr/>
        <p:txBody>
          <a:bodyPr>
            <a:noAutofit/>
          </a:bodyPr>
          <a:lstStyle/>
          <a:p>
            <a:r>
              <a:rPr lang="en-US" sz="3600" dirty="0"/>
              <a:t>Secondhand smoke and vitamin C </a:t>
            </a:r>
            <a:br>
              <a:rPr lang="en-US" sz="3600" dirty="0"/>
            </a:br>
            <a:r>
              <a:rPr lang="en-US" sz="3600" dirty="0"/>
              <a:t>in children </a:t>
            </a:r>
          </a:p>
        </p:txBody>
      </p:sp>
      <p:sp>
        <p:nvSpPr>
          <p:cNvPr id="3" name="Content Placeholder 2">
            <a:extLst>
              <a:ext uri="{FF2B5EF4-FFF2-40B4-BE49-F238E27FC236}">
                <a16:creationId xmlns:a16="http://schemas.microsoft.com/office/drawing/2014/main" id="{E4F3D042-CFF1-F832-72A8-4CFBCD90BC83}"/>
              </a:ext>
            </a:extLst>
          </p:cNvPr>
          <p:cNvSpPr>
            <a:spLocks noGrp="1"/>
          </p:cNvSpPr>
          <p:nvPr>
            <p:ph idx="1"/>
          </p:nvPr>
        </p:nvSpPr>
        <p:spPr/>
        <p:txBody>
          <a:bodyPr>
            <a:normAutofit lnSpcReduction="10000"/>
          </a:bodyPr>
          <a:lstStyle/>
          <a:p>
            <a:r>
              <a:rPr lang="en-US" sz="2800" b="0" i="0" dirty="0">
                <a:solidFill>
                  <a:srgbClr val="212121"/>
                </a:solidFill>
                <a:effectLst/>
                <a:latin typeface="BlinkMacSystemFont"/>
              </a:rPr>
              <a:t>512 children aged 2-12 y; 50% of them were exposed to ETS in the home because their parents smoked.</a:t>
            </a:r>
          </a:p>
          <a:p>
            <a:r>
              <a:rPr lang="en-US" sz="2800" b="0" i="0" dirty="0">
                <a:solidFill>
                  <a:srgbClr val="212121"/>
                </a:solidFill>
                <a:effectLst/>
                <a:latin typeface="BlinkMacSystemFont"/>
              </a:rPr>
              <a:t>Plasma ascorbate concentrations were lower, by 3.2 micro mol/L on average, in ETS-exposed, highly significant difference (P = 0.002). </a:t>
            </a:r>
          </a:p>
          <a:p>
            <a:r>
              <a:rPr lang="en-US" sz="2800" b="0" i="0" dirty="0">
                <a:solidFill>
                  <a:srgbClr val="212121"/>
                </a:solidFill>
                <a:effectLst/>
                <a:latin typeface="BlinkMacSystemFont"/>
              </a:rPr>
              <a:t>Children exposed to ETS </a:t>
            </a:r>
            <a:r>
              <a:rPr lang="en-US" sz="2800" b="1" i="0" dirty="0">
                <a:solidFill>
                  <a:srgbClr val="212121"/>
                </a:solidFill>
                <a:effectLst/>
                <a:latin typeface="BlinkMacSystemFont"/>
              </a:rPr>
              <a:t>should be encouraged to consume increased amounts of foods rich in vitamin C or should be given the equivalent amount of this vitamin as a supplement.</a:t>
            </a:r>
          </a:p>
          <a:p>
            <a:r>
              <a:rPr lang="en-US" sz="1200" dirty="0"/>
              <a:t>Alan M Preston, Cindy Rodriguez, Cynthia E. Rivera, et al. Influence of environmental tobacco smoke on vitamin C status in children. Am J Clin </a:t>
            </a:r>
            <a:r>
              <a:rPr lang="en-US" sz="1200" dirty="0" err="1"/>
              <a:t>Nutr</a:t>
            </a:r>
            <a:r>
              <a:rPr lang="en-US" sz="1200" dirty="0"/>
              <a:t> 2003 Jan;77(1):167-72.</a:t>
            </a:r>
          </a:p>
        </p:txBody>
      </p:sp>
      <p:sp>
        <p:nvSpPr>
          <p:cNvPr id="4" name="Date Placeholder 3">
            <a:extLst>
              <a:ext uri="{FF2B5EF4-FFF2-40B4-BE49-F238E27FC236}">
                <a16:creationId xmlns:a16="http://schemas.microsoft.com/office/drawing/2014/main" id="{5DFB3A10-24D1-DD7C-8E45-B09DB7109666}"/>
              </a:ext>
            </a:extLst>
          </p:cNvPr>
          <p:cNvSpPr>
            <a:spLocks noGrp="1"/>
          </p:cNvSpPr>
          <p:nvPr>
            <p:ph type="dt" sz="half" idx="10"/>
          </p:nvPr>
        </p:nvSpPr>
        <p:spPr/>
        <p:txBody>
          <a:bodyPr/>
          <a:lstStyle/>
          <a:p>
            <a:fld id="{77CF805D-3385-495E-97CD-DED77A2DFBDC}" type="datetime1">
              <a:rPr lang="en-US" smtClean="0"/>
              <a:pPr/>
              <a:t>10/30/2025</a:t>
            </a:fld>
            <a:endParaRPr lang="en-US"/>
          </a:p>
        </p:txBody>
      </p:sp>
      <p:sp>
        <p:nvSpPr>
          <p:cNvPr id="5" name="Slide Number Placeholder 4">
            <a:extLst>
              <a:ext uri="{FF2B5EF4-FFF2-40B4-BE49-F238E27FC236}">
                <a16:creationId xmlns:a16="http://schemas.microsoft.com/office/drawing/2014/main" id="{D0889EA1-042D-6DB7-7468-17743063062D}"/>
              </a:ext>
            </a:extLst>
          </p:cNvPr>
          <p:cNvSpPr>
            <a:spLocks noGrp="1"/>
          </p:cNvSpPr>
          <p:nvPr>
            <p:ph type="sldNum" sz="quarter" idx="12"/>
          </p:nvPr>
        </p:nvSpPr>
        <p:spPr/>
        <p:txBody>
          <a:bodyPr/>
          <a:lstStyle/>
          <a:p>
            <a:fld id="{B6F15528-21DE-4FAA-801E-634DDDAF4B2B}" type="slidenum">
              <a:rPr lang="en-US" smtClean="0"/>
              <a:pPr/>
              <a:t>20</a:t>
            </a:fld>
            <a:endParaRPr lang="en-US"/>
          </a:p>
        </p:txBody>
      </p:sp>
    </p:spTree>
    <p:extLst>
      <p:ext uri="{BB962C8B-B14F-4D97-AF65-F5344CB8AC3E}">
        <p14:creationId xmlns:p14="http://schemas.microsoft.com/office/powerpoint/2010/main" val="12485465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Autofit/>
          </a:bodyPr>
          <a:lstStyle/>
          <a:p>
            <a:r>
              <a:rPr lang="en-US" sz="2800" dirty="0"/>
              <a:t>Vitamin E and Selenium protective  against tobacco smoke hazards and are depleted by tobacco smoke</a:t>
            </a:r>
          </a:p>
        </p:txBody>
      </p:sp>
      <p:sp>
        <p:nvSpPr>
          <p:cNvPr id="3" name="Content Placeholder 2"/>
          <p:cNvSpPr>
            <a:spLocks noGrp="1"/>
          </p:cNvSpPr>
          <p:nvPr>
            <p:ph idx="1"/>
          </p:nvPr>
        </p:nvSpPr>
        <p:spPr>
          <a:xfrm>
            <a:off x="236220" y="1325880"/>
            <a:ext cx="8610600" cy="5196840"/>
          </a:xfrm>
        </p:spPr>
        <p:txBody>
          <a:bodyPr>
            <a:normAutofit fontScale="32500" lnSpcReduction="20000"/>
          </a:bodyPr>
          <a:lstStyle/>
          <a:p>
            <a:pPr>
              <a:lnSpc>
                <a:spcPct val="120000"/>
              </a:lnSpc>
              <a:spcBef>
                <a:spcPts val="0"/>
              </a:spcBef>
            </a:pPr>
            <a:r>
              <a:rPr lang="en-US" sz="6000" dirty="0"/>
              <a:t>The protective effects of </a:t>
            </a:r>
            <a:r>
              <a:rPr lang="en-US" sz="6000" b="1" dirty="0">
                <a:solidFill>
                  <a:srgbClr val="FF0000"/>
                </a:solidFill>
              </a:rPr>
              <a:t>vitamin E and Se (selenium) </a:t>
            </a:r>
            <a:r>
              <a:rPr lang="en-US" sz="6000" dirty="0"/>
              <a:t>against cigarette smoke hazards on second-hand smoker (passive smoker) male mice (</a:t>
            </a:r>
            <a:r>
              <a:rPr lang="en-US" sz="6000" dirty="0" err="1"/>
              <a:t>Balb</a:t>
            </a:r>
            <a:r>
              <a:rPr lang="en-US" sz="6000" dirty="0"/>
              <a:t>/c) were investigated.</a:t>
            </a:r>
          </a:p>
          <a:p>
            <a:pPr marL="0" indent="0">
              <a:lnSpc>
                <a:spcPct val="120000"/>
              </a:lnSpc>
              <a:spcBef>
                <a:spcPts val="0"/>
              </a:spcBef>
              <a:buNone/>
            </a:pPr>
            <a:endParaRPr lang="en-US" sz="6000" dirty="0"/>
          </a:p>
          <a:p>
            <a:pPr>
              <a:lnSpc>
                <a:spcPct val="120000"/>
              </a:lnSpc>
              <a:spcBef>
                <a:spcPts val="0"/>
              </a:spcBef>
            </a:pPr>
            <a:r>
              <a:rPr lang="en-US" sz="6000" b="1" dirty="0">
                <a:solidFill>
                  <a:srgbClr val="FF0000"/>
                </a:solidFill>
              </a:rPr>
              <a:t>Vitamin E and Se (selenium), </a:t>
            </a:r>
            <a:r>
              <a:rPr lang="en-US" sz="6000" b="1" dirty="0"/>
              <a:t>when given to smoke-exposed mice together, had an additive protective effect against cigarette smoke hazards (p &lt; 0.05). </a:t>
            </a:r>
          </a:p>
          <a:p>
            <a:pPr>
              <a:lnSpc>
                <a:spcPct val="120000"/>
              </a:lnSpc>
              <a:spcBef>
                <a:spcPts val="0"/>
              </a:spcBef>
            </a:pPr>
            <a:r>
              <a:rPr lang="en-US" sz="6000" b="1" dirty="0">
                <a:solidFill>
                  <a:srgbClr val="FF0000"/>
                </a:solidFill>
              </a:rPr>
              <a:t>Vitamin E and Se </a:t>
            </a:r>
            <a:r>
              <a:rPr lang="en-US" sz="6000" b="1" dirty="0"/>
              <a:t>had an additive protective effect against increasing MDA level. </a:t>
            </a:r>
          </a:p>
          <a:p>
            <a:pPr>
              <a:lnSpc>
                <a:spcPct val="120000"/>
              </a:lnSpc>
              <a:spcBef>
                <a:spcPts val="0"/>
              </a:spcBef>
            </a:pPr>
            <a:r>
              <a:rPr lang="en-US" sz="6000" b="1" dirty="0">
                <a:solidFill>
                  <a:srgbClr val="FF0000"/>
                </a:solidFill>
              </a:rPr>
              <a:t>Vitamin E</a:t>
            </a:r>
            <a:r>
              <a:rPr lang="en-US" sz="6000" b="1" dirty="0"/>
              <a:t> had a protective effect against formation of 8-OHdG amounts and COMT activity alterations.</a:t>
            </a:r>
          </a:p>
          <a:p>
            <a:pPr>
              <a:lnSpc>
                <a:spcPct val="120000"/>
              </a:lnSpc>
              <a:spcBef>
                <a:spcPts val="0"/>
              </a:spcBef>
            </a:pPr>
            <a:endParaRPr lang="en-US" sz="6000" b="1" dirty="0"/>
          </a:p>
          <a:p>
            <a:pPr>
              <a:lnSpc>
                <a:spcPct val="120000"/>
              </a:lnSpc>
              <a:spcBef>
                <a:spcPts val="0"/>
              </a:spcBef>
            </a:pPr>
            <a:r>
              <a:rPr lang="en-US" sz="3700" dirty="0" err="1">
                <a:hlinkClick r:id="rId3" action="ppaction://hlinkfile"/>
              </a:rPr>
              <a:t>Fiskin</a:t>
            </a:r>
            <a:r>
              <a:rPr lang="en-US" sz="3700" dirty="0">
                <a:hlinkClick r:id="rId3" action="ppaction://hlinkfile"/>
              </a:rPr>
              <a:t> K</a:t>
            </a:r>
            <a:r>
              <a:rPr lang="en-US" sz="3700" baseline="30000" dirty="0"/>
              <a:t>1</a:t>
            </a:r>
            <a:r>
              <a:rPr lang="en-US" sz="3700" dirty="0"/>
              <a:t>, </a:t>
            </a:r>
            <a:r>
              <a:rPr lang="en-US" sz="3700" dirty="0" err="1">
                <a:hlinkClick r:id="rId4" action="ppaction://hlinkfile"/>
              </a:rPr>
              <a:t>Ozkan</a:t>
            </a:r>
            <a:r>
              <a:rPr lang="en-US" sz="3700" dirty="0">
                <a:hlinkClick r:id="rId4" action="ppaction://hlinkfile"/>
              </a:rPr>
              <a:t> A</a:t>
            </a:r>
            <a:r>
              <a:rPr lang="en-US" sz="3700" dirty="0"/>
              <a:t>, </a:t>
            </a:r>
            <a:r>
              <a:rPr lang="en-US" sz="3700" dirty="0" err="1">
                <a:hlinkClick r:id="rId5" action="ppaction://hlinkfile"/>
              </a:rPr>
              <a:t>Ayhan</a:t>
            </a:r>
            <a:r>
              <a:rPr lang="en-US" sz="3700" dirty="0">
                <a:hlinkClick r:id="rId5" action="ppaction://hlinkfile"/>
              </a:rPr>
              <a:t> AG</a:t>
            </a:r>
            <a:r>
              <a:rPr lang="en-US" sz="3700" dirty="0"/>
              <a:t>.</a:t>
            </a:r>
            <a:r>
              <a:rPr lang="en-US" sz="3700" b="1" dirty="0"/>
              <a:t> Investigation of protective effects of selenium and vitamin E against DNA oxidation, membrane damage and alteration of COMT metabolism in smoke-exposed male mice (Mus musculus, </a:t>
            </a:r>
            <a:r>
              <a:rPr lang="en-US" sz="3700" b="1" dirty="0" err="1"/>
              <a:t>Balb</a:t>
            </a:r>
            <a:r>
              <a:rPr lang="en-US" sz="3700" b="1" dirty="0"/>
              <a:t>/c).</a:t>
            </a:r>
            <a:r>
              <a:rPr lang="en-US" sz="3700" dirty="0">
                <a:hlinkClick r:id="" action="ppaction://hlinkfile" tooltip="Acta biologica Hungarica."/>
              </a:rPr>
              <a:t> Acta Biol Hung.</a:t>
            </a:r>
            <a:r>
              <a:rPr lang="en-US" sz="3700" dirty="0"/>
              <a:t> 2006 Dec;57(4):403-13</a:t>
            </a:r>
            <a:r>
              <a:rPr lang="en-US" sz="6000" dirty="0"/>
              <a:t>.</a:t>
            </a:r>
          </a:p>
          <a:p>
            <a:pPr>
              <a:lnSpc>
                <a:spcPct val="120000"/>
              </a:lnSpc>
              <a:spcBef>
                <a:spcPts val="0"/>
              </a:spcBef>
            </a:pPr>
            <a:endParaRPr lang="en-US" sz="6000" b="1" dirty="0"/>
          </a:p>
          <a:p>
            <a:pPr>
              <a:lnSpc>
                <a:spcPct val="120000"/>
              </a:lnSpc>
              <a:spcBef>
                <a:spcPts val="0"/>
              </a:spcBef>
            </a:pPr>
            <a:endParaRPr lang="en-US" sz="6000" b="1" dirty="0"/>
          </a:p>
          <a:p>
            <a:pPr>
              <a:lnSpc>
                <a:spcPct val="120000"/>
              </a:lnSpc>
              <a:spcBef>
                <a:spcPts val="0"/>
              </a:spcBef>
            </a:pPr>
            <a:endParaRPr lang="en-US" sz="6000" dirty="0"/>
          </a:p>
          <a:p>
            <a:pPr>
              <a:lnSpc>
                <a:spcPct val="120000"/>
              </a:lnSpc>
              <a:spcBef>
                <a:spcPts val="0"/>
              </a:spcBef>
            </a:pPr>
            <a:endParaRPr lang="en-US" sz="6000" dirty="0"/>
          </a:p>
          <a:p>
            <a:pPr>
              <a:lnSpc>
                <a:spcPct val="120000"/>
              </a:lnSpc>
              <a:spcBef>
                <a:spcPts val="0"/>
              </a:spcBef>
            </a:pPr>
            <a:endParaRPr lang="en-US" sz="6000" dirty="0"/>
          </a:p>
          <a:p>
            <a:pPr>
              <a:lnSpc>
                <a:spcPct val="120000"/>
              </a:lnSpc>
              <a:spcBef>
                <a:spcPts val="0"/>
              </a:spcBef>
            </a:pPr>
            <a:endParaRPr lang="en-US" dirty="0"/>
          </a:p>
          <a:p>
            <a:pPr>
              <a:lnSpc>
                <a:spcPct val="120000"/>
              </a:lnSpc>
              <a:spcBef>
                <a:spcPts val="0"/>
              </a:spcBef>
              <a:buNone/>
            </a:pPr>
            <a:endParaRPr lang="en-US" dirty="0"/>
          </a:p>
          <a:p>
            <a:pPr>
              <a:lnSpc>
                <a:spcPct val="120000"/>
              </a:lnSpc>
              <a:spcBef>
                <a:spcPts val="0"/>
              </a:spcBef>
            </a:pPr>
            <a:endParaRPr lang="en-US" dirty="0"/>
          </a:p>
          <a:p>
            <a:pPr>
              <a:lnSpc>
                <a:spcPct val="120000"/>
              </a:lnSpc>
              <a:spcBef>
                <a:spcPts val="0"/>
              </a:spcBef>
            </a:pPr>
            <a:endParaRPr lang="en-US" b="1"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b="1"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dirty="0"/>
          </a:p>
        </p:txBody>
      </p:sp>
      <p:sp>
        <p:nvSpPr>
          <p:cNvPr id="4" name="Date Placeholder 3"/>
          <p:cNvSpPr>
            <a:spLocks noGrp="1"/>
          </p:cNvSpPr>
          <p:nvPr>
            <p:ph type="dt" sz="half" idx="10"/>
          </p:nvPr>
        </p:nvSpPr>
        <p:spPr>
          <a:xfrm>
            <a:off x="457200" y="6379210"/>
            <a:ext cx="5935980" cy="365125"/>
          </a:xfrm>
        </p:spPr>
        <p:txBody>
          <a:bodyPr/>
          <a:lstStyle/>
          <a:p>
            <a:fld id="{4B311200-CC7E-45EC-938A-F8B96E69DA7F}"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41419539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Autofit/>
          </a:bodyPr>
          <a:lstStyle/>
          <a:p>
            <a:r>
              <a:rPr lang="en-US" sz="2800" dirty="0"/>
              <a:t>Melatonin and Vitamin C on smoke-induced kidney damage </a:t>
            </a:r>
          </a:p>
        </p:txBody>
      </p:sp>
      <p:sp>
        <p:nvSpPr>
          <p:cNvPr id="3" name="Content Placeholder 2"/>
          <p:cNvSpPr>
            <a:spLocks noGrp="1"/>
          </p:cNvSpPr>
          <p:nvPr>
            <p:ph idx="1"/>
          </p:nvPr>
        </p:nvSpPr>
        <p:spPr>
          <a:xfrm>
            <a:off x="236219" y="1325880"/>
            <a:ext cx="8631735" cy="5532120"/>
          </a:xfrm>
        </p:spPr>
        <p:txBody>
          <a:bodyPr>
            <a:normAutofit/>
          </a:bodyPr>
          <a:lstStyle/>
          <a:p>
            <a:pPr>
              <a:lnSpc>
                <a:spcPct val="120000"/>
              </a:lnSpc>
              <a:spcBef>
                <a:spcPts val="0"/>
              </a:spcBef>
            </a:pPr>
            <a:endParaRPr lang="en-US" sz="2800" b="0" i="0" dirty="0">
              <a:solidFill>
                <a:srgbClr val="212121"/>
              </a:solidFill>
              <a:effectLst/>
              <a:latin typeface="+mn-lt"/>
            </a:endParaRPr>
          </a:p>
          <a:p>
            <a:pPr>
              <a:lnSpc>
                <a:spcPct val="120000"/>
              </a:lnSpc>
              <a:spcBef>
                <a:spcPts val="0"/>
              </a:spcBef>
            </a:pPr>
            <a:endParaRPr lang="en-US" sz="2800" dirty="0">
              <a:solidFill>
                <a:srgbClr val="212121"/>
              </a:solidFill>
              <a:latin typeface="+mn-lt"/>
            </a:endParaRPr>
          </a:p>
          <a:p>
            <a:pPr>
              <a:lnSpc>
                <a:spcPct val="120000"/>
              </a:lnSpc>
              <a:spcBef>
                <a:spcPts val="0"/>
              </a:spcBef>
            </a:pPr>
            <a:endParaRPr lang="en-US" sz="2800" b="0" i="0" dirty="0">
              <a:solidFill>
                <a:srgbClr val="212121"/>
              </a:solidFill>
              <a:effectLst/>
              <a:latin typeface="+mn-lt"/>
            </a:endParaRPr>
          </a:p>
          <a:p>
            <a:pPr>
              <a:lnSpc>
                <a:spcPct val="120000"/>
              </a:lnSpc>
              <a:spcBef>
                <a:spcPts val="0"/>
              </a:spcBef>
            </a:pPr>
            <a:r>
              <a:rPr lang="en-US" sz="2800" b="0" i="0" dirty="0">
                <a:solidFill>
                  <a:srgbClr val="FF0000"/>
                </a:solidFill>
                <a:effectLst/>
                <a:latin typeface="+mn-lt"/>
              </a:rPr>
              <a:t>Melatonin</a:t>
            </a:r>
            <a:r>
              <a:rPr lang="en-US" sz="2800" b="0" i="0" dirty="0">
                <a:solidFill>
                  <a:srgbClr val="212121"/>
                </a:solidFill>
                <a:effectLst/>
                <a:latin typeface="+mn-lt"/>
              </a:rPr>
              <a:t> and </a:t>
            </a:r>
            <a:r>
              <a:rPr lang="en-US" sz="2800" b="0" i="0" dirty="0">
                <a:solidFill>
                  <a:srgbClr val="FF0000"/>
                </a:solidFill>
                <a:effectLst/>
                <a:latin typeface="+mn-lt"/>
              </a:rPr>
              <a:t>vitamin C </a:t>
            </a:r>
            <a:r>
              <a:rPr lang="en-US" sz="2800" b="0" i="0" dirty="0">
                <a:solidFill>
                  <a:srgbClr val="212121"/>
                </a:solidFill>
                <a:effectLst/>
                <a:latin typeface="+mn-lt"/>
              </a:rPr>
              <a:t>administration produced in some degree protection against smoke-induced damage (in the kidney). </a:t>
            </a:r>
          </a:p>
          <a:p>
            <a:pPr marL="0" indent="0">
              <a:lnSpc>
                <a:spcPct val="120000"/>
              </a:lnSpc>
              <a:spcBef>
                <a:spcPts val="0"/>
              </a:spcBef>
              <a:buNone/>
            </a:pPr>
            <a:endParaRPr lang="en-US" sz="6000" dirty="0"/>
          </a:p>
          <a:p>
            <a:pPr>
              <a:lnSpc>
                <a:spcPct val="120000"/>
              </a:lnSpc>
              <a:spcBef>
                <a:spcPts val="0"/>
              </a:spcBef>
            </a:pPr>
            <a:r>
              <a:rPr lang="en-US" sz="1200" b="1" dirty="0"/>
              <a:t>Ozan E, </a:t>
            </a:r>
            <a:r>
              <a:rPr lang="en-US" sz="1200" b="1" dirty="0" err="1"/>
              <a:t>Sonmaz</a:t>
            </a:r>
            <a:r>
              <a:rPr lang="en-US" sz="1200" b="1" dirty="0"/>
              <a:t> EF, Ozan S, et al. Effects of Melatonin and vitamin C on cigarette smoke-induced damage in the kidney. </a:t>
            </a:r>
            <a:r>
              <a:rPr lang="en-US" sz="1200" b="1" dirty="0" err="1"/>
              <a:t>Toxicol</a:t>
            </a:r>
            <a:r>
              <a:rPr lang="en-US" sz="1200" b="1" dirty="0"/>
              <a:t> Ind Health 2007 Sept; 23(8):479-85</a:t>
            </a:r>
          </a:p>
          <a:p>
            <a:pPr>
              <a:lnSpc>
                <a:spcPct val="120000"/>
              </a:lnSpc>
              <a:spcBef>
                <a:spcPts val="0"/>
              </a:spcBef>
            </a:pPr>
            <a:endParaRPr lang="en-US" sz="6000" b="1" dirty="0"/>
          </a:p>
          <a:p>
            <a:pPr>
              <a:lnSpc>
                <a:spcPct val="120000"/>
              </a:lnSpc>
              <a:spcBef>
                <a:spcPts val="0"/>
              </a:spcBef>
            </a:pPr>
            <a:endParaRPr lang="en-US" sz="6000" dirty="0"/>
          </a:p>
          <a:p>
            <a:pPr>
              <a:lnSpc>
                <a:spcPct val="120000"/>
              </a:lnSpc>
              <a:spcBef>
                <a:spcPts val="0"/>
              </a:spcBef>
            </a:pPr>
            <a:endParaRPr lang="en-US" sz="6000" dirty="0"/>
          </a:p>
          <a:p>
            <a:pPr>
              <a:lnSpc>
                <a:spcPct val="120000"/>
              </a:lnSpc>
              <a:spcBef>
                <a:spcPts val="0"/>
              </a:spcBef>
            </a:pPr>
            <a:endParaRPr lang="en-US" sz="6000" dirty="0"/>
          </a:p>
          <a:p>
            <a:pPr>
              <a:lnSpc>
                <a:spcPct val="120000"/>
              </a:lnSpc>
              <a:spcBef>
                <a:spcPts val="0"/>
              </a:spcBef>
            </a:pPr>
            <a:endParaRPr lang="en-US" dirty="0"/>
          </a:p>
          <a:p>
            <a:pPr>
              <a:lnSpc>
                <a:spcPct val="120000"/>
              </a:lnSpc>
              <a:spcBef>
                <a:spcPts val="0"/>
              </a:spcBef>
              <a:buNone/>
            </a:pPr>
            <a:endParaRPr lang="en-US" dirty="0"/>
          </a:p>
          <a:p>
            <a:pPr>
              <a:lnSpc>
                <a:spcPct val="120000"/>
              </a:lnSpc>
              <a:spcBef>
                <a:spcPts val="0"/>
              </a:spcBef>
            </a:pPr>
            <a:endParaRPr lang="en-US" dirty="0"/>
          </a:p>
          <a:p>
            <a:pPr>
              <a:lnSpc>
                <a:spcPct val="120000"/>
              </a:lnSpc>
              <a:spcBef>
                <a:spcPts val="0"/>
              </a:spcBef>
            </a:pPr>
            <a:endParaRPr lang="en-US" b="1"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b="1"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dirty="0"/>
          </a:p>
        </p:txBody>
      </p:sp>
      <p:sp>
        <p:nvSpPr>
          <p:cNvPr id="4" name="Date Placeholder 3"/>
          <p:cNvSpPr>
            <a:spLocks noGrp="1"/>
          </p:cNvSpPr>
          <p:nvPr>
            <p:ph type="dt" sz="half" idx="10"/>
          </p:nvPr>
        </p:nvSpPr>
        <p:spPr>
          <a:xfrm>
            <a:off x="457200" y="6379210"/>
            <a:ext cx="5935980" cy="365125"/>
          </a:xfrm>
        </p:spPr>
        <p:txBody>
          <a:bodyPr/>
          <a:lstStyle/>
          <a:p>
            <a:fld id="{4B311200-CC7E-45EC-938A-F8B96E69DA7F}"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22</a:t>
            </a:fld>
            <a:endParaRPr lang="en-US"/>
          </a:p>
        </p:txBody>
      </p:sp>
      <p:sp>
        <p:nvSpPr>
          <p:cNvPr id="5" name="Rectangle 1">
            <a:extLst>
              <a:ext uri="{FF2B5EF4-FFF2-40B4-BE49-F238E27FC236}">
                <a16:creationId xmlns:a16="http://schemas.microsoft.com/office/drawing/2014/main" id="{819F8D5E-35BB-E711-1F57-5EE4F254D7D5}"/>
              </a:ext>
            </a:extLst>
          </p:cNvPr>
          <p:cNvSpPr>
            <a:spLocks noChangeArrowheads="1"/>
          </p:cNvSpPr>
          <p:nvPr/>
        </p:nvSpPr>
        <p:spPr bwMode="auto">
          <a:xfrm>
            <a:off x="0" y="-92333"/>
            <a:ext cx="153888" cy="18466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71BC"/>
                </a:solidFill>
                <a:effectLst/>
                <a:latin typeface="BlinkMacSystemFont"/>
                <a:hlinkClick r:id="rId3"/>
              </a:rPr>
              <a:t>n</a:t>
            </a:r>
            <a:r>
              <a:rPr kumimoji="0" lang="en-US" altLang="en-US" sz="1200" b="0" i="0" u="none" strike="noStrike" cap="none" normalizeH="0" baseline="0" dirty="0">
                <a:ln>
                  <a:noFill/>
                </a:ln>
                <a:solidFill>
                  <a:srgbClr val="5B616B"/>
                </a:solidFill>
                <a:effectLst/>
                <a:latin typeface="BlinkMacSystemFont"/>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Rectangle 2">
            <a:extLst>
              <a:ext uri="{FF2B5EF4-FFF2-40B4-BE49-F238E27FC236}">
                <a16:creationId xmlns:a16="http://schemas.microsoft.com/office/drawing/2014/main" id="{33A1B643-7C9D-838C-88A7-5479166C20ED}"/>
              </a:ext>
            </a:extLst>
          </p:cNvPr>
          <p:cNvSpPr>
            <a:spLocks noChangeArrowheads="1"/>
          </p:cNvSpPr>
          <p:nvPr/>
        </p:nvSpPr>
        <p:spPr bwMode="auto">
          <a:xfrm>
            <a:off x="152400" y="13901"/>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415393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C616D-E621-43C1-A1DA-A9EE962F87B0}"/>
              </a:ext>
            </a:extLst>
          </p:cNvPr>
          <p:cNvSpPr>
            <a:spLocks noGrp="1"/>
          </p:cNvSpPr>
          <p:nvPr>
            <p:ph type="title"/>
          </p:nvPr>
        </p:nvSpPr>
        <p:spPr/>
        <p:txBody>
          <a:bodyPr/>
          <a:lstStyle/>
          <a:p>
            <a:r>
              <a:rPr lang="en-US" dirty="0"/>
              <a:t>Vitamin E and Selenium</a:t>
            </a:r>
          </a:p>
        </p:txBody>
      </p:sp>
      <p:sp>
        <p:nvSpPr>
          <p:cNvPr id="3" name="Content Placeholder 2">
            <a:extLst>
              <a:ext uri="{FF2B5EF4-FFF2-40B4-BE49-F238E27FC236}">
                <a16:creationId xmlns:a16="http://schemas.microsoft.com/office/drawing/2014/main" id="{FEC6B030-E2CF-485F-8585-2EADD81AAC7C}"/>
              </a:ext>
            </a:extLst>
          </p:cNvPr>
          <p:cNvSpPr>
            <a:spLocks noGrp="1"/>
          </p:cNvSpPr>
          <p:nvPr>
            <p:ph idx="1"/>
          </p:nvPr>
        </p:nvSpPr>
        <p:spPr/>
        <p:txBody>
          <a:bodyPr>
            <a:normAutofit lnSpcReduction="10000"/>
          </a:bodyPr>
          <a:lstStyle/>
          <a:p>
            <a:r>
              <a:rPr lang="en-US" b="1" dirty="0"/>
              <a:t> </a:t>
            </a:r>
            <a:r>
              <a:rPr lang="en-US" dirty="0"/>
              <a:t>Cigarette smoking generates reactive oxidant species and contributes to systemic oxidative stress, which plays a role in the pathophysiology of chronic diseases.</a:t>
            </a:r>
          </a:p>
          <a:p>
            <a:r>
              <a:rPr lang="en-US" b="1" dirty="0"/>
              <a:t>Long-term </a:t>
            </a:r>
            <a:r>
              <a:rPr lang="en-US" b="1" dirty="0">
                <a:solidFill>
                  <a:srgbClr val="FF0000"/>
                </a:solidFill>
              </a:rPr>
              <a:t>Vitamin E </a:t>
            </a:r>
            <a:r>
              <a:rPr lang="en-US" b="1" dirty="0"/>
              <a:t>supplementation decreases urine 8-iso-PGF2α among male cigarette smokers</a:t>
            </a:r>
            <a:r>
              <a:rPr lang="en-US" dirty="0"/>
              <a:t>.</a:t>
            </a:r>
          </a:p>
          <a:p>
            <a:r>
              <a:rPr lang="en-US" sz="1500" dirty="0"/>
              <a:t>K A Guertin, RK Grant, KB Arnold, et al. Effect of Long Term Vitamin E and Selenium Supplementation on Urinary F2-Isoprostanes, a Biomarker of Oxidative Stress. </a:t>
            </a:r>
          </a:p>
        </p:txBody>
      </p:sp>
      <p:sp>
        <p:nvSpPr>
          <p:cNvPr id="4" name="Date Placeholder 3">
            <a:extLst>
              <a:ext uri="{FF2B5EF4-FFF2-40B4-BE49-F238E27FC236}">
                <a16:creationId xmlns:a16="http://schemas.microsoft.com/office/drawing/2014/main" id="{983BB5A4-6E6D-4F43-AA8D-8C14D47DCD03}"/>
              </a:ext>
            </a:extLst>
          </p:cNvPr>
          <p:cNvSpPr>
            <a:spLocks noGrp="1"/>
          </p:cNvSpPr>
          <p:nvPr>
            <p:ph type="dt" sz="half" idx="10"/>
          </p:nvPr>
        </p:nvSpPr>
        <p:spPr>
          <a:xfrm>
            <a:off x="457200" y="6356350"/>
            <a:ext cx="5314426" cy="365125"/>
          </a:xfrm>
        </p:spPr>
        <p:txBody>
          <a:bodyPr/>
          <a:lstStyle/>
          <a:p>
            <a:fld id="{77CF805D-3385-495E-97CD-DED77A2DFBDC}" type="datetime1">
              <a:rPr lang="en-US" smtClean="0"/>
              <a:pPr/>
              <a:t>10/30/2025</a:t>
            </a:fld>
            <a:r>
              <a:rPr lang="en-US" dirty="0"/>
              <a:t> </a:t>
            </a:r>
            <a:r>
              <a:rPr lang="en-US" sz="1200" dirty="0">
                <a:solidFill>
                  <a:schemeClr val="tx1"/>
                </a:solidFill>
                <a:latin typeface="Arial" panose="020B0604020202020204" pitchFamily="34" charset="0"/>
                <a:cs typeface="Arial" panose="020B0604020202020204" pitchFamily="34" charset="0"/>
              </a:rPr>
              <a:t>© 2019-2025 Harlan Bieley, MD, MS, All Rights Reserved</a:t>
            </a:r>
            <a:endParaRPr lang="en-US" dirty="0"/>
          </a:p>
        </p:txBody>
      </p:sp>
      <p:sp>
        <p:nvSpPr>
          <p:cNvPr id="5" name="Slide Number Placeholder 4">
            <a:extLst>
              <a:ext uri="{FF2B5EF4-FFF2-40B4-BE49-F238E27FC236}">
                <a16:creationId xmlns:a16="http://schemas.microsoft.com/office/drawing/2014/main" id="{1D576B48-B5D6-4712-A468-7D9CCD6FFE82}"/>
              </a:ext>
            </a:extLst>
          </p:cNvPr>
          <p:cNvSpPr>
            <a:spLocks noGrp="1"/>
          </p:cNvSpPr>
          <p:nvPr>
            <p:ph type="sldNum" sz="quarter" idx="12"/>
          </p:nvPr>
        </p:nvSpPr>
        <p:spPr/>
        <p:txBody>
          <a:bodyPr/>
          <a:lstStyle/>
          <a:p>
            <a:fld id="{B6F15528-21DE-4FAA-801E-634DDDAF4B2B}" type="slidenum">
              <a:rPr lang="en-US" smtClean="0"/>
              <a:pPr/>
              <a:t>23</a:t>
            </a:fld>
            <a:endParaRPr lang="en-US"/>
          </a:p>
        </p:txBody>
      </p:sp>
    </p:spTree>
    <p:extLst>
      <p:ext uri="{BB962C8B-B14F-4D97-AF65-F5344CB8AC3E}">
        <p14:creationId xmlns:p14="http://schemas.microsoft.com/office/powerpoint/2010/main" val="15756763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9BD78-40A5-432E-99BE-AE71B6FCC402}"/>
              </a:ext>
            </a:extLst>
          </p:cNvPr>
          <p:cNvSpPr>
            <a:spLocks noGrp="1"/>
          </p:cNvSpPr>
          <p:nvPr>
            <p:ph type="title"/>
          </p:nvPr>
        </p:nvSpPr>
        <p:spPr/>
        <p:txBody>
          <a:bodyPr/>
          <a:lstStyle/>
          <a:p>
            <a:r>
              <a:rPr lang="en-US" dirty="0"/>
              <a:t>Vitamin D replacement</a:t>
            </a:r>
          </a:p>
        </p:txBody>
      </p:sp>
      <p:sp>
        <p:nvSpPr>
          <p:cNvPr id="3" name="Content Placeholder 2">
            <a:extLst>
              <a:ext uri="{FF2B5EF4-FFF2-40B4-BE49-F238E27FC236}">
                <a16:creationId xmlns:a16="http://schemas.microsoft.com/office/drawing/2014/main" id="{84678AB1-89C2-45B5-B244-A47235AD27E2}"/>
              </a:ext>
            </a:extLst>
          </p:cNvPr>
          <p:cNvSpPr>
            <a:spLocks noGrp="1"/>
          </p:cNvSpPr>
          <p:nvPr>
            <p:ph idx="1"/>
          </p:nvPr>
        </p:nvSpPr>
        <p:spPr/>
        <p:txBody>
          <a:bodyPr>
            <a:normAutofit fontScale="92500" lnSpcReduction="20000"/>
          </a:bodyPr>
          <a:lstStyle/>
          <a:p>
            <a:endParaRPr lang="en-US" sz="3600" dirty="0"/>
          </a:p>
          <a:p>
            <a:r>
              <a:rPr lang="en-US" sz="3600" dirty="0"/>
              <a:t>Hypovitaminosis D was frequent in children with asthma who lived in a Mediterranean country. In these children, lower levels of </a:t>
            </a:r>
            <a:r>
              <a:rPr lang="en-US" sz="3600" dirty="0">
                <a:solidFill>
                  <a:srgbClr val="FF0000"/>
                </a:solidFill>
              </a:rPr>
              <a:t>vitamin D </a:t>
            </a:r>
            <a:r>
              <a:rPr lang="en-US" sz="3600" dirty="0"/>
              <a:t>were associated with reduced asthma control and </a:t>
            </a:r>
            <a:r>
              <a:rPr lang="en-US" sz="3600" b="1" dirty="0"/>
              <a:t>passive smoking exposure</a:t>
            </a:r>
            <a:r>
              <a:rPr lang="en-US" sz="3600" dirty="0"/>
              <a:t>.</a:t>
            </a:r>
          </a:p>
          <a:p>
            <a:pPr marL="0" indent="0">
              <a:buNone/>
            </a:pPr>
            <a:endParaRPr lang="en-US" sz="3600" dirty="0"/>
          </a:p>
          <a:p>
            <a:r>
              <a:rPr lang="en-US" sz="2200" dirty="0"/>
              <a:t>I </a:t>
            </a:r>
            <a:r>
              <a:rPr lang="en-US" sz="2200" dirty="0" err="1"/>
              <a:t>Chinellato</a:t>
            </a:r>
            <a:r>
              <a:rPr lang="en-US" sz="2200" dirty="0"/>
              <a:t>, M Piazza, M Sandri, et al. Correlation between Vitamin D serum levels and Passive Smoking Exposure in Children with Asthma.  Allergy Asthma Proc 2018 May 1;39(3):8-14</a:t>
            </a:r>
            <a:r>
              <a:rPr lang="en-US" dirty="0"/>
              <a:t>.</a:t>
            </a:r>
          </a:p>
        </p:txBody>
      </p:sp>
      <p:sp>
        <p:nvSpPr>
          <p:cNvPr id="4" name="Date Placeholder 3">
            <a:extLst>
              <a:ext uri="{FF2B5EF4-FFF2-40B4-BE49-F238E27FC236}">
                <a16:creationId xmlns:a16="http://schemas.microsoft.com/office/drawing/2014/main" id="{0564AAE4-E638-469D-A435-12A8C302D7DB}"/>
              </a:ext>
            </a:extLst>
          </p:cNvPr>
          <p:cNvSpPr>
            <a:spLocks noGrp="1"/>
          </p:cNvSpPr>
          <p:nvPr>
            <p:ph type="dt" sz="half" idx="10"/>
          </p:nvPr>
        </p:nvSpPr>
        <p:spPr>
          <a:xfrm>
            <a:off x="457199" y="6356350"/>
            <a:ext cx="4959531"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CABCBCDA-CAF3-49E6-B53B-7D3BEC49A669}"/>
              </a:ext>
            </a:extLst>
          </p:cNvPr>
          <p:cNvSpPr>
            <a:spLocks noGrp="1"/>
          </p:cNvSpPr>
          <p:nvPr>
            <p:ph type="sldNum" sz="quarter" idx="12"/>
          </p:nvPr>
        </p:nvSpPr>
        <p:spPr/>
        <p:txBody>
          <a:bodyPr/>
          <a:lstStyle/>
          <a:p>
            <a:fld id="{B6F15528-21DE-4FAA-801E-634DDDAF4B2B}" type="slidenum">
              <a:rPr lang="en-US" smtClean="0"/>
              <a:pPr/>
              <a:t>24</a:t>
            </a:fld>
            <a:endParaRPr lang="en-US"/>
          </a:p>
        </p:txBody>
      </p:sp>
    </p:spTree>
    <p:extLst>
      <p:ext uri="{BB962C8B-B14F-4D97-AF65-F5344CB8AC3E}">
        <p14:creationId xmlns:p14="http://schemas.microsoft.com/office/powerpoint/2010/main" val="9664707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6DED9-85A5-54A2-328D-9DF22F396A01}"/>
              </a:ext>
            </a:extLst>
          </p:cNvPr>
          <p:cNvSpPr>
            <a:spLocks noGrp="1"/>
          </p:cNvSpPr>
          <p:nvPr>
            <p:ph type="title"/>
          </p:nvPr>
        </p:nvSpPr>
        <p:spPr/>
        <p:txBody>
          <a:bodyPr>
            <a:normAutofit/>
          </a:bodyPr>
          <a:lstStyle/>
          <a:p>
            <a:r>
              <a:rPr lang="en-US" sz="2800" dirty="0"/>
              <a:t>Secondhand smoke in workplace mitigated by antioxidant supplementation</a:t>
            </a:r>
          </a:p>
        </p:txBody>
      </p:sp>
      <p:sp>
        <p:nvSpPr>
          <p:cNvPr id="3" name="Content Placeholder 2">
            <a:extLst>
              <a:ext uri="{FF2B5EF4-FFF2-40B4-BE49-F238E27FC236}">
                <a16:creationId xmlns:a16="http://schemas.microsoft.com/office/drawing/2014/main" id="{A3FEE8C8-ED0F-EEA1-4A7A-BC6BD6FD7FCB}"/>
              </a:ext>
            </a:extLst>
          </p:cNvPr>
          <p:cNvSpPr>
            <a:spLocks noGrp="1"/>
          </p:cNvSpPr>
          <p:nvPr>
            <p:ph idx="1"/>
          </p:nvPr>
        </p:nvSpPr>
        <p:spPr/>
        <p:txBody>
          <a:bodyPr>
            <a:normAutofit lnSpcReduction="10000"/>
          </a:bodyPr>
          <a:lstStyle/>
          <a:p>
            <a:r>
              <a:rPr lang="en-US" sz="1800" b="0" i="0" dirty="0">
                <a:solidFill>
                  <a:srgbClr val="212121"/>
                </a:solidFill>
                <a:effectLst/>
                <a:latin typeface="+mn-lt"/>
              </a:rPr>
              <a:t>Environmental tobacco smoke (ETS) is a pervasive contaminant in the workplace. </a:t>
            </a:r>
          </a:p>
          <a:p>
            <a:r>
              <a:rPr lang="en-US" sz="1800" b="0" i="0" dirty="0">
                <a:solidFill>
                  <a:srgbClr val="212121"/>
                </a:solidFill>
                <a:effectLst/>
                <a:latin typeface="+mn-lt"/>
              </a:rPr>
              <a:t>8-Hydroxy-2-deoxyguanosine, a marker of oxidative DNA damage was 63% greater in the exposed group compared with controls. </a:t>
            </a:r>
          </a:p>
          <a:p>
            <a:r>
              <a:rPr lang="en-US" sz="1800" b="0" i="0" dirty="0">
                <a:solidFill>
                  <a:srgbClr val="212121"/>
                </a:solidFill>
                <a:effectLst/>
                <a:latin typeface="+mn-lt"/>
              </a:rPr>
              <a:t> 60-day trial of over-the-counter antioxidant formulation consisting of 3000 microg of beta-carotene, 60 mg of vitamin C, 30 I.U. of alpha-tocopherol, 40 mg of zinc, 40 microg of selenium, and 2 mg of copper.</a:t>
            </a:r>
          </a:p>
          <a:p>
            <a:r>
              <a:rPr lang="en-US" sz="1800" b="0" i="0" dirty="0">
                <a:effectLst/>
                <a:latin typeface="+mn-lt"/>
              </a:rPr>
              <a:t>A 62% decrease in 8-hydroxy-2-deoxyguanosine was observed after supplementation. </a:t>
            </a:r>
            <a:r>
              <a:rPr lang="en-US" sz="1800" b="0" i="0" dirty="0">
                <a:solidFill>
                  <a:srgbClr val="212121"/>
                </a:solidFill>
                <a:effectLst/>
                <a:latin typeface="+mn-lt"/>
              </a:rPr>
              <a:t>Lipid peroxidation levels were also decreased, as were the </a:t>
            </a:r>
            <a:r>
              <a:rPr lang="en-US" sz="2000" b="0" i="0" dirty="0">
                <a:solidFill>
                  <a:srgbClr val="212121"/>
                </a:solidFill>
                <a:effectLst/>
                <a:latin typeface="+mn-lt"/>
              </a:rPr>
              <a:t>antioxidant enzyme activities.</a:t>
            </a:r>
          </a:p>
          <a:p>
            <a:r>
              <a:rPr lang="en-US" sz="2000" b="0" i="0" dirty="0">
                <a:solidFill>
                  <a:srgbClr val="212121"/>
                </a:solidFill>
                <a:effectLst/>
                <a:latin typeface="+mn-lt"/>
              </a:rPr>
              <a:t>The biochemical evidence suggests that </a:t>
            </a:r>
            <a:r>
              <a:rPr lang="en-US" sz="2000" b="1" i="0" dirty="0">
                <a:solidFill>
                  <a:srgbClr val="212121"/>
                </a:solidFill>
                <a:effectLst/>
                <a:latin typeface="+mn-lt"/>
              </a:rPr>
              <a:t>exposure to ETS in the workplace increases oxidative stress and that antioxidant supplementation may provide some protection.</a:t>
            </a:r>
          </a:p>
          <a:p>
            <a:endParaRPr lang="en-US" sz="2000" b="0" i="0" dirty="0">
              <a:solidFill>
                <a:srgbClr val="212121"/>
              </a:solidFill>
              <a:effectLst/>
              <a:latin typeface="+mn-lt"/>
            </a:endParaRPr>
          </a:p>
          <a:p>
            <a:r>
              <a:rPr lang="en-US" sz="1200" dirty="0"/>
              <a:t>DJ Howard, RB Ota, LA Briggs, et al. Oxidative stress induced by environmental tobacco smoke in the workplace is mitigated by antioxidant supplementation. Cancer Epidemiol Biomarkers Prev. 1998 Nov;7(11):981-8 </a:t>
            </a:r>
          </a:p>
        </p:txBody>
      </p:sp>
      <p:sp>
        <p:nvSpPr>
          <p:cNvPr id="4" name="Date Placeholder 3">
            <a:extLst>
              <a:ext uri="{FF2B5EF4-FFF2-40B4-BE49-F238E27FC236}">
                <a16:creationId xmlns:a16="http://schemas.microsoft.com/office/drawing/2014/main" id="{4D6F66E1-84FE-8B61-23B3-CECBF17A5ED3}"/>
              </a:ext>
            </a:extLst>
          </p:cNvPr>
          <p:cNvSpPr>
            <a:spLocks noGrp="1"/>
          </p:cNvSpPr>
          <p:nvPr>
            <p:ph type="dt" sz="half" idx="10"/>
          </p:nvPr>
        </p:nvSpPr>
        <p:spPr/>
        <p:txBody>
          <a:bodyPr/>
          <a:lstStyle/>
          <a:p>
            <a:fld id="{77CF805D-3385-495E-97CD-DED77A2DFBDC}" type="datetime1">
              <a:rPr lang="en-US" smtClean="0"/>
              <a:pPr/>
              <a:t>10/30/2025</a:t>
            </a:fld>
            <a:endParaRPr lang="en-US"/>
          </a:p>
        </p:txBody>
      </p:sp>
      <p:sp>
        <p:nvSpPr>
          <p:cNvPr id="5" name="Slide Number Placeholder 4">
            <a:extLst>
              <a:ext uri="{FF2B5EF4-FFF2-40B4-BE49-F238E27FC236}">
                <a16:creationId xmlns:a16="http://schemas.microsoft.com/office/drawing/2014/main" id="{FA9708BF-2675-528F-72AB-AF3BAFDDBEC9}"/>
              </a:ext>
            </a:extLst>
          </p:cNvPr>
          <p:cNvSpPr>
            <a:spLocks noGrp="1"/>
          </p:cNvSpPr>
          <p:nvPr>
            <p:ph type="sldNum" sz="quarter" idx="12"/>
          </p:nvPr>
        </p:nvSpPr>
        <p:spPr/>
        <p:txBody>
          <a:bodyPr/>
          <a:lstStyle/>
          <a:p>
            <a:fld id="{B6F15528-21DE-4FAA-801E-634DDDAF4B2B}" type="slidenum">
              <a:rPr lang="en-US" smtClean="0"/>
              <a:pPr/>
              <a:t>25</a:t>
            </a:fld>
            <a:endParaRPr lang="en-US"/>
          </a:p>
        </p:txBody>
      </p:sp>
    </p:spTree>
    <p:extLst>
      <p:ext uri="{BB962C8B-B14F-4D97-AF65-F5344CB8AC3E}">
        <p14:creationId xmlns:p14="http://schemas.microsoft.com/office/powerpoint/2010/main" val="29048948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67F67-5C47-4410-B687-9F22AEF68722}"/>
              </a:ext>
            </a:extLst>
          </p:cNvPr>
          <p:cNvSpPr>
            <a:spLocks noGrp="1"/>
          </p:cNvSpPr>
          <p:nvPr>
            <p:ph type="title"/>
          </p:nvPr>
        </p:nvSpPr>
        <p:spPr/>
        <p:txBody>
          <a:bodyPr/>
          <a:lstStyle/>
          <a:p>
            <a:r>
              <a:rPr lang="en-US" dirty="0"/>
              <a:t>Tobacco Smoking</a:t>
            </a:r>
          </a:p>
        </p:txBody>
      </p:sp>
      <p:sp>
        <p:nvSpPr>
          <p:cNvPr id="3" name="Content Placeholder 2">
            <a:extLst>
              <a:ext uri="{FF2B5EF4-FFF2-40B4-BE49-F238E27FC236}">
                <a16:creationId xmlns:a16="http://schemas.microsoft.com/office/drawing/2014/main" id="{8BA76335-1C47-4D7F-ADFB-1BA6CABEA848}"/>
              </a:ext>
            </a:extLst>
          </p:cNvPr>
          <p:cNvSpPr>
            <a:spLocks noGrp="1"/>
          </p:cNvSpPr>
          <p:nvPr>
            <p:ph idx="1"/>
          </p:nvPr>
        </p:nvSpPr>
        <p:spPr/>
        <p:txBody>
          <a:bodyPr/>
          <a:lstStyle/>
          <a:p>
            <a:endParaRPr lang="en-US" dirty="0"/>
          </a:p>
          <a:p>
            <a:endParaRPr lang="en-US" dirty="0"/>
          </a:p>
          <a:p>
            <a:endParaRPr lang="en-US" dirty="0"/>
          </a:p>
          <a:p>
            <a:r>
              <a:rPr lang="en-US" dirty="0"/>
              <a:t>Tobacco Smoking and Replenishment of Antioxidants and Micronutrients.</a:t>
            </a:r>
          </a:p>
        </p:txBody>
      </p:sp>
      <p:sp>
        <p:nvSpPr>
          <p:cNvPr id="4" name="Date Placeholder 3">
            <a:extLst>
              <a:ext uri="{FF2B5EF4-FFF2-40B4-BE49-F238E27FC236}">
                <a16:creationId xmlns:a16="http://schemas.microsoft.com/office/drawing/2014/main" id="{A2EFC9E5-A13B-484C-804D-12995436074C}"/>
              </a:ext>
            </a:extLst>
          </p:cNvPr>
          <p:cNvSpPr>
            <a:spLocks noGrp="1"/>
          </p:cNvSpPr>
          <p:nvPr>
            <p:ph type="dt" sz="half" idx="10"/>
          </p:nvPr>
        </p:nvSpPr>
        <p:spPr/>
        <p:txBody>
          <a:bodyPr/>
          <a:lstStyle/>
          <a:p>
            <a:fld id="{77CF805D-3385-495E-97CD-DED77A2DFBDC}" type="datetime1">
              <a:rPr lang="en-US" smtClean="0"/>
              <a:pPr/>
              <a:t>10/30/2025</a:t>
            </a:fld>
            <a:endParaRPr lang="en-US"/>
          </a:p>
        </p:txBody>
      </p:sp>
      <p:sp>
        <p:nvSpPr>
          <p:cNvPr id="5" name="Slide Number Placeholder 4">
            <a:extLst>
              <a:ext uri="{FF2B5EF4-FFF2-40B4-BE49-F238E27FC236}">
                <a16:creationId xmlns:a16="http://schemas.microsoft.com/office/drawing/2014/main" id="{1C58A0F3-706D-422F-9BB1-D582109D73B1}"/>
              </a:ext>
            </a:extLst>
          </p:cNvPr>
          <p:cNvSpPr>
            <a:spLocks noGrp="1"/>
          </p:cNvSpPr>
          <p:nvPr>
            <p:ph type="sldNum" sz="quarter" idx="12"/>
          </p:nvPr>
        </p:nvSpPr>
        <p:spPr/>
        <p:txBody>
          <a:bodyPr/>
          <a:lstStyle/>
          <a:p>
            <a:fld id="{B6F15528-21DE-4FAA-801E-634DDDAF4B2B}" type="slidenum">
              <a:rPr lang="en-US" smtClean="0"/>
              <a:pPr/>
              <a:t>26</a:t>
            </a:fld>
            <a:endParaRPr lang="en-US"/>
          </a:p>
        </p:txBody>
      </p:sp>
    </p:spTree>
    <p:extLst>
      <p:ext uri="{BB962C8B-B14F-4D97-AF65-F5344CB8AC3E}">
        <p14:creationId xmlns:p14="http://schemas.microsoft.com/office/powerpoint/2010/main" val="25621221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solidFill>
                  <a:srgbClr val="FFFF00"/>
                </a:solidFill>
                <a:latin typeface="Arial" panose="020B0604020202020204" pitchFamily="34" charset="0"/>
                <a:cs typeface="Arial" panose="020B0604020202020204" pitchFamily="34" charset="0"/>
              </a:rPr>
              <a:t>Mechanisms of action of tobacco smoke damage and </a:t>
            </a:r>
            <a:r>
              <a:rPr lang="en-US" sz="3600" b="1" dirty="0">
                <a:solidFill>
                  <a:srgbClr val="FF0000"/>
                </a:solidFill>
                <a:latin typeface="Arial" panose="020B0604020202020204" pitchFamily="34" charset="0"/>
                <a:cs typeface="Arial" panose="020B0604020202020204" pitchFamily="34" charset="0"/>
              </a:rPr>
              <a:t>Vitamin C</a:t>
            </a:r>
          </a:p>
        </p:txBody>
      </p:sp>
      <p:sp>
        <p:nvSpPr>
          <p:cNvPr id="3" name="Content Placeholder 2"/>
          <p:cNvSpPr>
            <a:spLocks noGrp="1"/>
          </p:cNvSpPr>
          <p:nvPr>
            <p:ph idx="1"/>
          </p:nvPr>
        </p:nvSpPr>
        <p:spPr/>
        <p:txBody>
          <a:bodyPr>
            <a:normAutofit fontScale="47500" lnSpcReduction="20000"/>
          </a:bodyPr>
          <a:lstStyle/>
          <a:p>
            <a:pPr>
              <a:lnSpc>
                <a:spcPct val="120000"/>
              </a:lnSpc>
              <a:spcBef>
                <a:spcPts val="600"/>
              </a:spcBef>
            </a:pPr>
            <a:r>
              <a:rPr lang="en-US" dirty="0">
                <a:latin typeface="Arial" panose="020B0604020202020204" pitchFamily="34" charset="0"/>
                <a:cs typeface="Arial" panose="020B0604020202020204" pitchFamily="34" charset="0"/>
              </a:rPr>
              <a:t> The current scientific opinion considers ROS-mediated pathways to contribute significantly to the pathogenesis of many neurological diseases. This hypothesis is strongly supported by </a:t>
            </a:r>
            <a:r>
              <a:rPr lang="en-US" i="1" dirty="0">
                <a:latin typeface="Arial" panose="020B0604020202020204" pitchFamily="34" charset="0"/>
                <a:cs typeface="Arial" panose="020B0604020202020204" pitchFamily="34" charset="0"/>
              </a:rPr>
              <a:t>in vivo </a:t>
            </a:r>
            <a:r>
              <a:rPr lang="en-US" dirty="0">
                <a:latin typeface="Arial" panose="020B0604020202020204" pitchFamily="34" charset="0"/>
                <a:cs typeface="Arial" panose="020B0604020202020204" pitchFamily="34" charset="0"/>
              </a:rPr>
              <a:t>and </a:t>
            </a:r>
            <a:r>
              <a:rPr lang="en-US" i="1" dirty="0">
                <a:latin typeface="Arial" panose="020B0604020202020204" pitchFamily="34" charset="0"/>
                <a:cs typeface="Arial" panose="020B0604020202020204" pitchFamily="34" charset="0"/>
              </a:rPr>
              <a:t>in vitro</a:t>
            </a:r>
            <a:r>
              <a:rPr lang="en-US" dirty="0">
                <a:latin typeface="Arial" panose="020B0604020202020204" pitchFamily="34" charset="0"/>
                <a:cs typeface="Arial" panose="020B0604020202020204" pitchFamily="34" charset="0"/>
              </a:rPr>
              <a:t> experiments </a:t>
            </a:r>
            <a:r>
              <a:rPr lang="en-US" u="sng" dirty="0">
                <a:latin typeface="Arial" panose="020B0604020202020204" pitchFamily="34" charset="0"/>
                <a:cs typeface="Arial" panose="020B0604020202020204" pitchFamily="34" charset="0"/>
              </a:rPr>
              <a:t>where antioxidant supplementation prevents oxidative damage and inflammation induced by cigarette smoke</a:t>
            </a:r>
            <a:r>
              <a:rPr lang="en-US" dirty="0">
                <a:latin typeface="Arial" panose="020B0604020202020204" pitchFamily="34" charset="0"/>
                <a:cs typeface="Arial" panose="020B0604020202020204" pitchFamily="34" charset="0"/>
              </a:rPr>
              <a:t>. </a:t>
            </a:r>
          </a:p>
          <a:p>
            <a:pPr>
              <a:lnSpc>
                <a:spcPct val="120000"/>
              </a:lnSpc>
              <a:spcBef>
                <a:spcPts val="600"/>
              </a:spcBef>
            </a:pPr>
            <a:r>
              <a:rPr lang="en-US" dirty="0">
                <a:latin typeface="Arial" panose="020B0604020202020204" pitchFamily="34" charset="0"/>
                <a:cs typeface="Arial" panose="020B0604020202020204" pitchFamily="34" charset="0"/>
              </a:rPr>
              <a:t>Even the Food and Nutrition Board of the National Academy of Sciences has established a higher recommended dietary allowance (RDA) of </a:t>
            </a:r>
            <a:r>
              <a:rPr lang="en-US" dirty="0">
                <a:solidFill>
                  <a:srgbClr val="FF0000"/>
                </a:solidFill>
                <a:latin typeface="Arial" panose="020B0604020202020204" pitchFamily="34" charset="0"/>
                <a:cs typeface="Arial" panose="020B0604020202020204" pitchFamily="34" charset="0"/>
              </a:rPr>
              <a:t>vitamin C</a:t>
            </a:r>
            <a:r>
              <a:rPr lang="en-US" dirty="0">
                <a:latin typeface="Arial" panose="020B0604020202020204" pitchFamily="34" charset="0"/>
                <a:cs typeface="Arial" panose="020B0604020202020204" pitchFamily="34" charset="0"/>
              </a:rPr>
              <a:t> for smokers (over 200 mg/day versus the recommended 90 mg/day for non-smokers). </a:t>
            </a:r>
          </a:p>
          <a:p>
            <a:pPr>
              <a:lnSpc>
                <a:spcPct val="120000"/>
              </a:lnSpc>
              <a:spcBef>
                <a:spcPts val="600"/>
              </a:spcBef>
            </a:pPr>
            <a:r>
              <a:rPr lang="en-US" dirty="0">
                <a:latin typeface="Arial" panose="020B0604020202020204" pitchFamily="34" charset="0"/>
                <a:cs typeface="Arial" panose="020B0604020202020204" pitchFamily="34" charset="0"/>
              </a:rPr>
              <a:t>Recent observations suggest </a:t>
            </a:r>
            <a:r>
              <a:rPr lang="en-US" b="1" dirty="0">
                <a:latin typeface="Arial" panose="020B0604020202020204" pitchFamily="34" charset="0"/>
                <a:cs typeface="Arial" panose="020B0604020202020204" pitchFamily="34" charset="0"/>
              </a:rPr>
              <a:t>antioxidant supplementation has proven to be beneficial in alleviating a loss of BBB integrity and a vascular inflammatory response in smoke-exposed </a:t>
            </a:r>
            <a:r>
              <a:rPr lang="en-US" b="1" i="1" dirty="0">
                <a:latin typeface="Arial" panose="020B0604020202020204" pitchFamily="34" charset="0"/>
                <a:cs typeface="Arial" panose="020B0604020202020204" pitchFamily="34" charset="0"/>
              </a:rPr>
              <a:t>in vitro </a:t>
            </a:r>
            <a:r>
              <a:rPr lang="en-US" b="1" dirty="0">
                <a:latin typeface="Arial" panose="020B0604020202020204" pitchFamily="34" charset="0"/>
                <a:cs typeface="Arial" panose="020B0604020202020204" pitchFamily="34" charset="0"/>
              </a:rPr>
              <a:t>BBB cultures.</a:t>
            </a:r>
          </a:p>
          <a:p>
            <a:pPr>
              <a:lnSpc>
                <a:spcPct val="120000"/>
              </a:lnSpc>
              <a:spcBef>
                <a:spcPts val="600"/>
              </a:spcBef>
              <a:buNone/>
            </a:pPr>
            <a:endParaRPr lang="en-US" dirty="0">
              <a:latin typeface="Arial" panose="020B0604020202020204" pitchFamily="34" charset="0"/>
              <a:cs typeface="Arial" panose="020B0604020202020204" pitchFamily="34" charset="0"/>
            </a:endParaRPr>
          </a:p>
          <a:p>
            <a:pPr>
              <a:lnSpc>
                <a:spcPct val="120000"/>
              </a:lnSpc>
              <a:spcBef>
                <a:spcPts val="600"/>
              </a:spcBef>
            </a:pPr>
            <a:r>
              <a:rPr lang="en-US" sz="2500" dirty="0">
                <a:latin typeface="Arial" panose="020B0604020202020204" pitchFamily="34" charset="0"/>
                <a:cs typeface="Arial" panose="020B0604020202020204" pitchFamily="34" charset="0"/>
              </a:rPr>
              <a:t>Pun PB, Lu J, </a:t>
            </a:r>
            <a:r>
              <a:rPr lang="en-US" sz="2500" dirty="0" err="1">
                <a:latin typeface="Arial" panose="020B0604020202020204" pitchFamily="34" charset="0"/>
                <a:cs typeface="Arial" panose="020B0604020202020204" pitchFamily="34" charset="0"/>
              </a:rPr>
              <a:t>Moochhala</a:t>
            </a:r>
            <a:r>
              <a:rPr lang="en-US" sz="2500" dirty="0">
                <a:latin typeface="Arial" panose="020B0604020202020204" pitchFamily="34" charset="0"/>
                <a:cs typeface="Arial" panose="020B0604020202020204" pitchFamily="34" charset="0"/>
              </a:rPr>
              <a:t> S. Involvement of ROS in BBB dysfunction. Free </a:t>
            </a:r>
            <a:r>
              <a:rPr lang="en-US" sz="2500" dirty="0" err="1">
                <a:latin typeface="Arial" panose="020B0604020202020204" pitchFamily="34" charset="0"/>
                <a:cs typeface="Arial" panose="020B0604020202020204" pitchFamily="34" charset="0"/>
              </a:rPr>
              <a:t>Radic</a:t>
            </a:r>
            <a:r>
              <a:rPr lang="en-US" sz="2500" dirty="0">
                <a:latin typeface="Arial" panose="020B0604020202020204" pitchFamily="34" charset="0"/>
                <a:cs typeface="Arial" panose="020B0604020202020204" pitchFamily="34" charset="0"/>
              </a:rPr>
              <a:t> Res. 2009;43:348–364.[</a:t>
            </a:r>
            <a:r>
              <a:rPr lang="en-US" sz="2500" dirty="0" err="1">
                <a:latin typeface="Arial" panose="020B0604020202020204" pitchFamily="34" charset="0"/>
                <a:cs typeface="Arial" panose="020B0604020202020204" pitchFamily="34" charset="0"/>
                <a:hlinkClick r:id="rId3"/>
              </a:rPr>
              <a:t>PubMed</a:t>
            </a:r>
            <a:r>
              <a:rPr lang="en-US" sz="2500" dirty="0">
                <a:latin typeface="Arial" panose="020B0604020202020204" pitchFamily="34" charset="0"/>
                <a:cs typeface="Arial" panose="020B0604020202020204" pitchFamily="34" charset="0"/>
              </a:rPr>
              <a:t>]</a:t>
            </a:r>
          </a:p>
          <a:p>
            <a:pPr>
              <a:lnSpc>
                <a:spcPct val="120000"/>
              </a:lnSpc>
              <a:spcBef>
                <a:spcPts val="600"/>
              </a:spcBef>
            </a:pP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Hossain</a:t>
            </a:r>
            <a:r>
              <a:rPr lang="en-US" sz="2500" dirty="0">
                <a:latin typeface="Arial" panose="020B0604020202020204" pitchFamily="34" charset="0"/>
                <a:cs typeface="Arial" panose="020B0604020202020204" pitchFamily="34" charset="0"/>
              </a:rPr>
              <a:t> M, </a:t>
            </a:r>
            <a:r>
              <a:rPr lang="en-US" sz="2500" dirty="0" err="1">
                <a:latin typeface="Arial" panose="020B0604020202020204" pitchFamily="34" charset="0"/>
                <a:cs typeface="Arial" panose="020B0604020202020204" pitchFamily="34" charset="0"/>
              </a:rPr>
              <a:t>Mazzone</a:t>
            </a:r>
            <a:r>
              <a:rPr lang="en-US" sz="2500" dirty="0">
                <a:latin typeface="Arial" panose="020B0604020202020204" pitchFamily="34" charset="0"/>
                <a:cs typeface="Arial" panose="020B0604020202020204" pitchFamily="34" charset="0"/>
              </a:rPr>
              <a:t> P, Tierney W, </a:t>
            </a:r>
            <a:r>
              <a:rPr lang="en-US" sz="2500" dirty="0" err="1">
                <a:latin typeface="Arial" panose="020B0604020202020204" pitchFamily="34" charset="0"/>
                <a:cs typeface="Arial" panose="020B0604020202020204" pitchFamily="34" charset="0"/>
              </a:rPr>
              <a:t>Cucullo</a:t>
            </a:r>
            <a:r>
              <a:rPr lang="en-US" sz="2500" dirty="0">
                <a:latin typeface="Arial" panose="020B0604020202020204" pitchFamily="34" charset="0"/>
                <a:cs typeface="Arial" panose="020B0604020202020204" pitchFamily="34" charset="0"/>
              </a:rPr>
              <a:t> L. In vitro assessment of tobacco smoke toxicity at the BBB: do antioxidant supplements have a protective role? BMC </a:t>
            </a:r>
            <a:r>
              <a:rPr lang="en-US" sz="2500" dirty="0" err="1">
                <a:latin typeface="Arial" panose="020B0604020202020204" pitchFamily="34" charset="0"/>
                <a:cs typeface="Arial" panose="020B0604020202020204" pitchFamily="34" charset="0"/>
              </a:rPr>
              <a:t>Neurosci</a:t>
            </a:r>
            <a:r>
              <a:rPr lang="en-US" sz="2500" dirty="0">
                <a:latin typeface="Arial" panose="020B0604020202020204" pitchFamily="34" charset="0"/>
                <a:cs typeface="Arial" panose="020B0604020202020204" pitchFamily="34" charset="0"/>
              </a:rPr>
              <a:t>. 2011;12:92. [</a:t>
            </a:r>
            <a:r>
              <a:rPr lang="en-US" sz="2500" dirty="0">
                <a:latin typeface="Arial" panose="020B0604020202020204" pitchFamily="34" charset="0"/>
                <a:cs typeface="Arial" panose="020B0604020202020204" pitchFamily="34" charset="0"/>
                <a:hlinkClick r:id="rId4"/>
              </a:rPr>
              <a:t>PMC free article</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hlinkClick r:id="rId5"/>
              </a:rPr>
              <a:t>PubMed</a:t>
            </a:r>
            <a:r>
              <a:rPr lang="en-US" sz="2500" dirty="0">
                <a:latin typeface="Arial" panose="020B0604020202020204" pitchFamily="34" charset="0"/>
                <a:cs typeface="Arial" panose="020B0604020202020204" pitchFamily="34" charset="0"/>
              </a:rPr>
              <a:t>]</a:t>
            </a:r>
            <a:r>
              <a:rPr lang="en-US" sz="2500" u="sng" dirty="0">
                <a:latin typeface="Arial" panose="020B0604020202020204" pitchFamily="34" charset="0"/>
                <a:cs typeface="Arial" panose="020B0604020202020204" pitchFamily="34" charset="0"/>
                <a:hlinkClick r:id="rId6"/>
              </a:rPr>
              <a:t> </a:t>
            </a:r>
          </a:p>
          <a:p>
            <a:pPr>
              <a:lnSpc>
                <a:spcPct val="120000"/>
              </a:lnSpc>
              <a:spcBef>
                <a:spcPts val="600"/>
              </a:spcBef>
            </a:pPr>
            <a:r>
              <a:rPr lang="en-US" sz="2500" u="sng" dirty="0" err="1">
                <a:latin typeface="Arial" panose="020B0604020202020204" pitchFamily="34" charset="0"/>
                <a:cs typeface="Arial" panose="020B0604020202020204" pitchFamily="34" charset="0"/>
                <a:hlinkClick r:id="rId6"/>
              </a:rPr>
              <a:t>Pooja</a:t>
            </a:r>
            <a:r>
              <a:rPr lang="en-US" sz="2500" u="sng" dirty="0">
                <a:latin typeface="Arial" panose="020B0604020202020204" pitchFamily="34" charset="0"/>
                <a:cs typeface="Arial" panose="020B0604020202020204" pitchFamily="34" charset="0"/>
                <a:hlinkClick r:id="rId6"/>
              </a:rPr>
              <a:t> </a:t>
            </a:r>
            <a:r>
              <a:rPr lang="en-US" sz="2500" u="sng" dirty="0" err="1">
                <a:latin typeface="Arial" panose="020B0604020202020204" pitchFamily="34" charset="0"/>
                <a:cs typeface="Arial" panose="020B0604020202020204" pitchFamily="34" charset="0"/>
                <a:hlinkClick r:id="rId6"/>
              </a:rPr>
              <a:t>Naik</a:t>
            </a:r>
            <a:r>
              <a:rPr lang="en-US" sz="2500" dirty="0">
                <a:latin typeface="Arial" panose="020B0604020202020204" pitchFamily="34" charset="0"/>
                <a:cs typeface="Arial" panose="020B0604020202020204" pitchFamily="34" charset="0"/>
              </a:rPr>
              <a:t> and </a:t>
            </a:r>
            <a:r>
              <a:rPr lang="en-US" sz="2500" u="sng" dirty="0">
                <a:latin typeface="Arial" panose="020B0604020202020204" pitchFamily="34" charset="0"/>
                <a:cs typeface="Arial" panose="020B0604020202020204" pitchFamily="34" charset="0"/>
                <a:hlinkClick r:id="rId7"/>
              </a:rPr>
              <a:t>Luca </a:t>
            </a:r>
            <a:r>
              <a:rPr lang="en-US" sz="2500" u="sng" dirty="0" err="1">
                <a:latin typeface="Arial" panose="020B0604020202020204" pitchFamily="34" charset="0"/>
                <a:cs typeface="Arial" panose="020B0604020202020204" pitchFamily="34" charset="0"/>
                <a:hlinkClick r:id="rId7"/>
              </a:rPr>
              <a:t>Cucullo</a:t>
            </a:r>
            <a:r>
              <a:rPr lang="en-US" sz="2500" u="sng" dirty="0">
                <a:latin typeface="Arial" panose="020B0604020202020204" pitchFamily="34" charset="0"/>
                <a:cs typeface="Arial" panose="020B0604020202020204" pitchFamily="34" charset="0"/>
              </a:rPr>
              <a:t>.</a:t>
            </a:r>
            <a:r>
              <a:rPr lang="en-US" sz="2500" b="1" dirty="0">
                <a:latin typeface="Arial" panose="020B0604020202020204" pitchFamily="34" charset="0"/>
                <a:cs typeface="Arial" panose="020B0604020202020204" pitchFamily="34" charset="0"/>
              </a:rPr>
              <a:t> </a:t>
            </a:r>
            <a:r>
              <a:rPr lang="en-US" sz="2500" b="1" dirty="0" err="1">
                <a:latin typeface="Arial" panose="020B0604020202020204" pitchFamily="34" charset="0"/>
                <a:cs typeface="Arial" panose="020B0604020202020204" pitchFamily="34" charset="0"/>
              </a:rPr>
              <a:t>Pathobiology</a:t>
            </a:r>
            <a:r>
              <a:rPr lang="en-US" sz="2500" b="1" dirty="0">
                <a:latin typeface="Arial" panose="020B0604020202020204" pitchFamily="34" charset="0"/>
                <a:cs typeface="Arial" panose="020B0604020202020204" pitchFamily="34" charset="0"/>
              </a:rPr>
              <a:t> of tobacco smoking and neurovascular disorders: untied strings and alternative products. </a:t>
            </a:r>
            <a:r>
              <a:rPr lang="en-US" sz="2500" dirty="0">
                <a:latin typeface="Arial" panose="020B0604020202020204" pitchFamily="34" charset="0"/>
                <a:cs typeface="Arial" panose="020B0604020202020204" pitchFamily="34" charset="0"/>
              </a:rPr>
              <a:t>Fluids Barriers CNS. 2015; 12: 25.</a:t>
            </a:r>
          </a:p>
          <a:p>
            <a:pPr>
              <a:lnSpc>
                <a:spcPct val="120000"/>
              </a:lnSpc>
              <a:spcBef>
                <a:spcPts val="600"/>
              </a:spcBef>
            </a:pPr>
            <a:endParaRPr lang="en-US" dirty="0">
              <a:latin typeface="Arial" panose="020B0604020202020204" pitchFamily="34" charset="0"/>
              <a:cs typeface="Arial" panose="020B0604020202020204" pitchFamily="34" charset="0"/>
            </a:endParaRPr>
          </a:p>
          <a:p>
            <a:pPr>
              <a:lnSpc>
                <a:spcPct val="120000"/>
              </a:lnSpc>
              <a:spcBef>
                <a:spcPts val="600"/>
              </a:spcBef>
            </a:pPr>
            <a:endParaRPr lang="en-US" dirty="0">
              <a:latin typeface="Arial" panose="020B0604020202020204" pitchFamily="34" charset="0"/>
              <a:cs typeface="Arial" panose="020B0604020202020204" pitchFamily="34" charset="0"/>
            </a:endParaRPr>
          </a:p>
        </p:txBody>
      </p:sp>
      <p:sp>
        <p:nvSpPr>
          <p:cNvPr id="4" name="Date Placeholder 3"/>
          <p:cNvSpPr>
            <a:spLocks noGrp="1"/>
          </p:cNvSpPr>
          <p:nvPr>
            <p:ph type="dt" sz="half" idx="10"/>
          </p:nvPr>
        </p:nvSpPr>
        <p:spPr>
          <a:xfrm>
            <a:off x="457199" y="6356350"/>
            <a:ext cx="4950823"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Supplementation in Smokers</a:t>
            </a:r>
          </a:p>
        </p:txBody>
      </p:sp>
      <p:sp>
        <p:nvSpPr>
          <p:cNvPr id="3" name="Content Placeholder 2"/>
          <p:cNvSpPr>
            <a:spLocks noGrp="1"/>
          </p:cNvSpPr>
          <p:nvPr>
            <p:ph idx="1"/>
          </p:nvPr>
        </p:nvSpPr>
        <p:spPr/>
        <p:txBody>
          <a:bodyPr>
            <a:normAutofit/>
          </a:bodyPr>
          <a:lstStyle/>
          <a:p>
            <a:endParaRPr lang="en-US" dirty="0"/>
          </a:p>
          <a:p>
            <a:r>
              <a:rPr lang="en-US" dirty="0"/>
              <a:t>Antioxidant supplementation </a:t>
            </a:r>
            <a:r>
              <a:rPr lang="en-US" u="sng" dirty="0"/>
              <a:t>prevented </a:t>
            </a:r>
            <a:r>
              <a:rPr lang="en-US" dirty="0"/>
              <a:t>cardiac hypertrophy and </a:t>
            </a:r>
            <a:r>
              <a:rPr lang="en-US" u="sng" dirty="0"/>
              <a:t>attenuated </a:t>
            </a:r>
            <a:r>
              <a:rPr lang="en-US" dirty="0"/>
              <a:t>indicators of atherosclerosis markers associated with cigarette smoke exposure.</a:t>
            </a:r>
          </a:p>
          <a:p>
            <a:pPr marL="0" indent="0">
              <a:buNone/>
            </a:pPr>
            <a:endParaRPr lang="en-US" dirty="0"/>
          </a:p>
          <a:p>
            <a:pPr marL="0" indent="0">
              <a:buNone/>
            </a:pPr>
            <a:endParaRPr lang="en-US" dirty="0"/>
          </a:p>
          <a:p>
            <a:r>
              <a:rPr lang="en-US" sz="1300" dirty="0">
                <a:hlinkClick r:id="rId2"/>
              </a:rPr>
              <a:t>Al Hariri M</a:t>
            </a:r>
            <a:r>
              <a:rPr lang="en-US" sz="1300" baseline="30000" dirty="0"/>
              <a:t>1</a:t>
            </a:r>
            <a:r>
              <a:rPr lang="en-US" sz="1300" dirty="0"/>
              <a:t>, </a:t>
            </a:r>
            <a:r>
              <a:rPr lang="en-US" sz="1300" dirty="0" err="1">
                <a:hlinkClick r:id="rId3"/>
              </a:rPr>
              <a:t>Zibara</a:t>
            </a:r>
            <a:r>
              <a:rPr lang="en-US" sz="1300" dirty="0">
                <a:hlinkClick r:id="rId3"/>
              </a:rPr>
              <a:t> K</a:t>
            </a:r>
            <a:r>
              <a:rPr lang="en-US" sz="1300" baseline="30000" dirty="0"/>
              <a:t>2</a:t>
            </a:r>
            <a:r>
              <a:rPr lang="en-US" sz="1300" dirty="0"/>
              <a:t>, </a:t>
            </a:r>
            <a:r>
              <a:rPr lang="en-US" sz="1300" dirty="0">
                <a:hlinkClick r:id="rId4"/>
              </a:rPr>
              <a:t>Farhat W</a:t>
            </a:r>
            <a:r>
              <a:rPr lang="en-US" sz="1300" baseline="30000" dirty="0"/>
              <a:t>3</a:t>
            </a:r>
            <a:r>
              <a:rPr lang="en-US" sz="1300" dirty="0"/>
              <a:t>, et al. </a:t>
            </a:r>
            <a:r>
              <a:rPr lang="en-US" sz="1300" b="1" dirty="0"/>
              <a:t>Cigarette Smoking-Induced Cardiac Hypertrophy, Vascular Inflammation and Injury Are Attenuated by Antioxidant Supplementation in an Animal Model.</a:t>
            </a:r>
            <a:r>
              <a:rPr lang="en-US" sz="1300" dirty="0"/>
              <a:t> </a:t>
            </a:r>
            <a:r>
              <a:rPr lang="en-US" sz="1300" dirty="0">
                <a:hlinkClick r:id="rId5" tooltip="Frontiers in pharmacology."/>
              </a:rPr>
              <a:t>Front Pharmacol.</a:t>
            </a:r>
            <a:r>
              <a:rPr lang="en-US" sz="1300" dirty="0"/>
              <a:t> 2016 Nov 9;7:397. </a:t>
            </a:r>
            <a:endParaRPr lang="en-US" sz="1300" b="1" dirty="0"/>
          </a:p>
          <a:p>
            <a:endParaRPr lang="en-US" dirty="0"/>
          </a:p>
          <a:p>
            <a:endParaRPr lang="en-US" dirty="0"/>
          </a:p>
        </p:txBody>
      </p:sp>
      <p:sp>
        <p:nvSpPr>
          <p:cNvPr id="4" name="Date Placeholder 3"/>
          <p:cNvSpPr>
            <a:spLocks noGrp="1"/>
          </p:cNvSpPr>
          <p:nvPr>
            <p:ph type="dt" sz="half" idx="10"/>
          </p:nvPr>
        </p:nvSpPr>
        <p:spPr>
          <a:xfrm>
            <a:off x="457200" y="6356350"/>
            <a:ext cx="5104701"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28</a:t>
            </a:fld>
            <a:endParaRPr lang="en-US"/>
          </a:p>
        </p:txBody>
      </p:sp>
    </p:spTree>
    <p:extLst>
      <p:ext uri="{BB962C8B-B14F-4D97-AF65-F5344CB8AC3E}">
        <p14:creationId xmlns:p14="http://schemas.microsoft.com/office/powerpoint/2010/main" val="42525979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Vitamin B-6 in smokers and </a:t>
            </a:r>
            <a:br>
              <a:rPr lang="en-US" sz="3600" dirty="0"/>
            </a:br>
            <a:r>
              <a:rPr lang="en-US" sz="3600" dirty="0"/>
              <a:t>lung cancer</a:t>
            </a:r>
          </a:p>
        </p:txBody>
      </p:sp>
      <p:sp>
        <p:nvSpPr>
          <p:cNvPr id="3" name="Content Placeholder 2"/>
          <p:cNvSpPr>
            <a:spLocks noGrp="1"/>
          </p:cNvSpPr>
          <p:nvPr>
            <p:ph idx="1"/>
          </p:nvPr>
        </p:nvSpPr>
        <p:spPr>
          <a:xfrm>
            <a:off x="457200" y="1737360"/>
            <a:ext cx="8229600" cy="4525963"/>
          </a:xfrm>
        </p:spPr>
        <p:txBody>
          <a:bodyPr>
            <a:normAutofit fontScale="92500" lnSpcReduction="10000"/>
          </a:bodyPr>
          <a:lstStyle/>
          <a:p>
            <a:pPr>
              <a:buNone/>
            </a:pPr>
            <a:r>
              <a:rPr lang="en-US" b="1" dirty="0"/>
              <a:t>	</a:t>
            </a:r>
            <a:r>
              <a:rPr lang="en-US" sz="2800" b="1" dirty="0"/>
              <a:t>In a multinational study in Europe </a:t>
            </a:r>
          </a:p>
          <a:p>
            <a:pPr>
              <a:buNone/>
            </a:pPr>
            <a:r>
              <a:rPr lang="en-US" sz="2800" b="1" dirty="0"/>
              <a:t>   Greater than one half million participants:</a:t>
            </a:r>
          </a:p>
          <a:p>
            <a:pPr>
              <a:buNone/>
            </a:pPr>
            <a:endParaRPr lang="en-US" sz="2800" dirty="0"/>
          </a:p>
          <a:p>
            <a:pPr>
              <a:buNone/>
            </a:pPr>
            <a:r>
              <a:rPr lang="en-US" sz="2800" b="1" dirty="0">
                <a:solidFill>
                  <a:srgbClr val="FF0000"/>
                </a:solidFill>
              </a:rPr>
              <a:t>	Vitamin B6 </a:t>
            </a:r>
            <a:r>
              <a:rPr lang="en-US" sz="2800" dirty="0"/>
              <a:t>levels were inversely associated with the risk of cancer.</a:t>
            </a:r>
          </a:p>
          <a:p>
            <a:pPr>
              <a:buNone/>
            </a:pPr>
            <a:endParaRPr lang="en-US" sz="2800" dirty="0"/>
          </a:p>
          <a:p>
            <a:pPr>
              <a:buNone/>
            </a:pPr>
            <a:r>
              <a:rPr lang="en-US" sz="2800" b="1" dirty="0"/>
              <a:t>	Elevated serum </a:t>
            </a:r>
            <a:r>
              <a:rPr lang="en-US" sz="2800" b="1" dirty="0">
                <a:solidFill>
                  <a:srgbClr val="FF0000"/>
                </a:solidFill>
              </a:rPr>
              <a:t>vitamin B-6</a:t>
            </a:r>
            <a:r>
              <a:rPr lang="en-US" sz="2800" b="1" dirty="0"/>
              <a:t> and methionine levels are associated with lower risk of lung cancer in tobacco smokers</a:t>
            </a:r>
            <a:r>
              <a:rPr lang="en-US" sz="2800" dirty="0"/>
              <a:t>. </a:t>
            </a:r>
          </a:p>
          <a:p>
            <a:pPr>
              <a:buNone/>
            </a:pPr>
            <a:endParaRPr lang="en-US" dirty="0"/>
          </a:p>
          <a:p>
            <a:r>
              <a:rPr lang="en-US" sz="1200" dirty="0"/>
              <a:t>Johansson M, et al. Serum B vitamin levels and risk of lung cancer.  JAMA 2010 Jun16;303(23):2377-85</a:t>
            </a:r>
          </a:p>
        </p:txBody>
      </p:sp>
      <p:sp>
        <p:nvSpPr>
          <p:cNvPr id="4" name="Date Placeholder 3"/>
          <p:cNvSpPr>
            <a:spLocks noGrp="1"/>
          </p:cNvSpPr>
          <p:nvPr>
            <p:ph type="dt" sz="half" idx="10"/>
          </p:nvPr>
        </p:nvSpPr>
        <p:spPr>
          <a:xfrm>
            <a:off x="457199" y="6356350"/>
            <a:ext cx="4863738" cy="365125"/>
          </a:xfrm>
        </p:spPr>
        <p:txBody>
          <a:bodyPr/>
          <a:lstStyle/>
          <a:p>
            <a:fld id="{3B316DBD-D539-4D43-B26A-0BBDD7E9B4F4}"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0A32F-D039-4D17-92A6-B3189A1AA2A4}"/>
              </a:ext>
            </a:extLst>
          </p:cNvPr>
          <p:cNvSpPr>
            <a:spLocks noGrp="1"/>
          </p:cNvSpPr>
          <p:nvPr>
            <p:ph type="title"/>
          </p:nvPr>
        </p:nvSpPr>
        <p:spPr/>
        <p:txBody>
          <a:bodyPr/>
          <a:lstStyle/>
          <a:p>
            <a:r>
              <a:rPr lang="en-US" dirty="0"/>
              <a:t>Our Purpose Today</a:t>
            </a:r>
          </a:p>
        </p:txBody>
      </p:sp>
      <p:sp>
        <p:nvSpPr>
          <p:cNvPr id="3" name="Content Placeholder 2">
            <a:extLst>
              <a:ext uri="{FF2B5EF4-FFF2-40B4-BE49-F238E27FC236}">
                <a16:creationId xmlns:a16="http://schemas.microsoft.com/office/drawing/2014/main" id="{1F569CD0-9A39-43CE-828E-81E1DA99C385}"/>
              </a:ext>
            </a:extLst>
          </p:cNvPr>
          <p:cNvSpPr>
            <a:spLocks noGrp="1"/>
          </p:cNvSpPr>
          <p:nvPr>
            <p:ph idx="1"/>
          </p:nvPr>
        </p:nvSpPr>
        <p:spPr/>
        <p:txBody>
          <a:bodyPr>
            <a:normAutofit fontScale="85000" lnSpcReduction="20000"/>
          </a:bodyPr>
          <a:lstStyle/>
          <a:p>
            <a:pPr marL="0" indent="0">
              <a:buNone/>
            </a:pPr>
            <a:endParaRPr lang="en-US" dirty="0"/>
          </a:p>
          <a:p>
            <a:pPr marL="0" indent="0">
              <a:buNone/>
            </a:pPr>
            <a:r>
              <a:rPr lang="en-US" dirty="0"/>
              <a:t>1.	Reveal that Tobacco Smoking and 	Secondhand Smoke Exposure depletes 	antioxidants, micronutrients, and has other 	losses.</a:t>
            </a:r>
          </a:p>
          <a:p>
            <a:pPr marL="0" indent="0">
              <a:buNone/>
            </a:pPr>
            <a:endParaRPr lang="en-US" dirty="0"/>
          </a:p>
          <a:p>
            <a:pPr marL="0" indent="0">
              <a:buNone/>
            </a:pPr>
            <a:r>
              <a:rPr lang="en-US" dirty="0"/>
              <a:t>2.	Replenishing these losses in Smokers:</a:t>
            </a:r>
          </a:p>
          <a:p>
            <a:pPr marL="0" indent="0">
              <a:buNone/>
            </a:pPr>
            <a:r>
              <a:rPr lang="en-US" b="1" dirty="0"/>
              <a:t>	decreases morbidity and mortality</a:t>
            </a:r>
          </a:p>
          <a:p>
            <a:pPr marL="0" indent="0">
              <a:buNone/>
            </a:pPr>
            <a:r>
              <a:rPr lang="en-US" dirty="0"/>
              <a:t>	</a:t>
            </a:r>
            <a:r>
              <a:rPr lang="en-US" b="1" dirty="0"/>
              <a:t>improves numerous bio-markers</a:t>
            </a:r>
          </a:p>
          <a:p>
            <a:pPr marL="0" indent="0">
              <a:buNone/>
            </a:pPr>
            <a:r>
              <a:rPr lang="en-US" b="1" dirty="0"/>
              <a:t>	giving people a fighting chance of 		staying well and living longer. </a:t>
            </a:r>
          </a:p>
          <a:p>
            <a:pPr marL="0" indent="0">
              <a:buNone/>
            </a:pPr>
            <a:endParaRPr lang="en-US" dirty="0"/>
          </a:p>
        </p:txBody>
      </p:sp>
      <p:sp>
        <p:nvSpPr>
          <p:cNvPr id="4" name="Date Placeholder 3">
            <a:extLst>
              <a:ext uri="{FF2B5EF4-FFF2-40B4-BE49-F238E27FC236}">
                <a16:creationId xmlns:a16="http://schemas.microsoft.com/office/drawing/2014/main" id="{C3876549-90A6-41F1-BDC7-C2D9935BC416}"/>
              </a:ext>
            </a:extLst>
          </p:cNvPr>
          <p:cNvSpPr>
            <a:spLocks noGrp="1"/>
          </p:cNvSpPr>
          <p:nvPr>
            <p:ph type="dt" sz="half" idx="10"/>
          </p:nvPr>
        </p:nvSpPr>
        <p:spPr>
          <a:xfrm>
            <a:off x="648369" y="6308725"/>
            <a:ext cx="4706983"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©2019-2025 Harlan Bieley, MD, MS, All Rights Reserved</a:t>
            </a:r>
            <a:endParaRPr lang="en-US" dirty="0"/>
          </a:p>
        </p:txBody>
      </p:sp>
      <p:sp>
        <p:nvSpPr>
          <p:cNvPr id="5" name="Slide Number Placeholder 4">
            <a:extLst>
              <a:ext uri="{FF2B5EF4-FFF2-40B4-BE49-F238E27FC236}">
                <a16:creationId xmlns:a16="http://schemas.microsoft.com/office/drawing/2014/main" id="{A8F4A560-3065-47B6-BE83-EC54842C2569}"/>
              </a:ext>
            </a:extLst>
          </p:cNvPr>
          <p:cNvSpPr>
            <a:spLocks noGrp="1"/>
          </p:cNvSpPr>
          <p:nvPr>
            <p:ph type="sldNum" sz="quarter" idx="12"/>
          </p:nvPr>
        </p:nvSpPr>
        <p:spPr/>
        <p:txBody>
          <a:bodyPr/>
          <a:lstStyle/>
          <a:p>
            <a:fld id="{B6F15528-21DE-4FAA-801E-634DDDAF4B2B}" type="slidenum">
              <a:rPr lang="en-US" smtClean="0"/>
              <a:pPr/>
              <a:t>3</a:t>
            </a:fld>
            <a:endParaRPr lang="en-US" dirty="0"/>
          </a:p>
        </p:txBody>
      </p:sp>
    </p:spTree>
    <p:extLst>
      <p:ext uri="{BB962C8B-B14F-4D97-AF65-F5344CB8AC3E}">
        <p14:creationId xmlns:p14="http://schemas.microsoft.com/office/powerpoint/2010/main" val="23078253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Vitamin B-6 is protective</a:t>
            </a:r>
          </a:p>
        </p:txBody>
      </p:sp>
      <p:sp>
        <p:nvSpPr>
          <p:cNvPr id="3" name="Content Placeholder 2"/>
          <p:cNvSpPr>
            <a:spLocks noGrp="1"/>
          </p:cNvSpPr>
          <p:nvPr>
            <p:ph idx="1"/>
          </p:nvPr>
        </p:nvSpPr>
        <p:spPr/>
        <p:txBody>
          <a:bodyPr>
            <a:normAutofit/>
          </a:bodyPr>
          <a:lstStyle/>
          <a:p>
            <a:endParaRPr lang="en-US" b="1" dirty="0"/>
          </a:p>
          <a:p>
            <a:endParaRPr lang="en-US" b="1" dirty="0"/>
          </a:p>
          <a:p>
            <a:r>
              <a:rPr lang="en-US" b="1" dirty="0"/>
              <a:t>The higher </a:t>
            </a:r>
            <a:r>
              <a:rPr lang="en-US" b="1" dirty="0">
                <a:solidFill>
                  <a:srgbClr val="FF0000"/>
                </a:solidFill>
              </a:rPr>
              <a:t>vitamin B-6 </a:t>
            </a:r>
            <a:r>
              <a:rPr lang="en-US" b="1" dirty="0"/>
              <a:t>intakes were linked to protection against inflammation. </a:t>
            </a:r>
          </a:p>
          <a:p>
            <a:pPr marL="0" indent="0">
              <a:buNone/>
            </a:pPr>
            <a:endParaRPr lang="en-US" sz="1700" b="1" dirty="0"/>
          </a:p>
          <a:p>
            <a:pPr marL="0" indent="0">
              <a:buNone/>
            </a:pPr>
            <a:endParaRPr lang="en-US" sz="1700" b="1" dirty="0"/>
          </a:p>
          <a:p>
            <a:pPr marL="0" indent="0">
              <a:buNone/>
            </a:pPr>
            <a:endParaRPr lang="en-US" sz="1700" b="1" dirty="0"/>
          </a:p>
          <a:p>
            <a:r>
              <a:rPr lang="en-US" sz="1200" dirty="0"/>
              <a:t>Morris MS, et al Vitamin B-6 intake is inversely related to, and the requirement is affected by, inflammation status. J </a:t>
            </a:r>
            <a:r>
              <a:rPr lang="en-US" sz="1200" dirty="0" err="1"/>
              <a:t>Nutr</a:t>
            </a:r>
            <a:r>
              <a:rPr lang="en-US" sz="1200" dirty="0"/>
              <a:t> 2010 Jan;140(1):103-10.  </a:t>
            </a:r>
          </a:p>
          <a:p>
            <a:pPr marL="0" indent="0">
              <a:buNone/>
            </a:pPr>
            <a:endParaRPr lang="en-US" dirty="0"/>
          </a:p>
        </p:txBody>
      </p:sp>
      <p:sp>
        <p:nvSpPr>
          <p:cNvPr id="4" name="Date Placeholder 3"/>
          <p:cNvSpPr>
            <a:spLocks noGrp="1"/>
          </p:cNvSpPr>
          <p:nvPr>
            <p:ph type="dt" sz="half" idx="10"/>
          </p:nvPr>
        </p:nvSpPr>
        <p:spPr>
          <a:xfrm>
            <a:off x="457199" y="6356350"/>
            <a:ext cx="4924697" cy="365125"/>
          </a:xfrm>
        </p:spPr>
        <p:txBody>
          <a:bodyPr/>
          <a:lstStyle/>
          <a:p>
            <a:fld id="{F82B5FD6-DE9D-4B5F-901D-D872B6EF3DB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D49C7-0225-4A5F-A00A-E426BC571DC0}"/>
              </a:ext>
            </a:extLst>
          </p:cNvPr>
          <p:cNvSpPr>
            <a:spLocks noGrp="1"/>
          </p:cNvSpPr>
          <p:nvPr>
            <p:ph type="title"/>
          </p:nvPr>
        </p:nvSpPr>
        <p:spPr/>
        <p:txBody>
          <a:bodyPr/>
          <a:lstStyle/>
          <a:p>
            <a:r>
              <a:rPr lang="en-US" dirty="0"/>
              <a:t>Vitamin B6 is protective</a:t>
            </a:r>
          </a:p>
        </p:txBody>
      </p:sp>
      <p:sp>
        <p:nvSpPr>
          <p:cNvPr id="3" name="Content Placeholder 2">
            <a:extLst>
              <a:ext uri="{FF2B5EF4-FFF2-40B4-BE49-F238E27FC236}">
                <a16:creationId xmlns:a16="http://schemas.microsoft.com/office/drawing/2014/main" id="{DCBA2416-24A4-4CD5-8E4B-38918CED996D}"/>
              </a:ext>
            </a:extLst>
          </p:cNvPr>
          <p:cNvSpPr>
            <a:spLocks noGrp="1"/>
          </p:cNvSpPr>
          <p:nvPr>
            <p:ph idx="1"/>
          </p:nvPr>
        </p:nvSpPr>
        <p:spPr/>
        <p:txBody>
          <a:bodyPr>
            <a:normAutofit/>
          </a:bodyPr>
          <a:lstStyle/>
          <a:p>
            <a:pPr marL="0" indent="0">
              <a:buNone/>
            </a:pPr>
            <a:br>
              <a:rPr lang="en-US" dirty="0"/>
            </a:br>
            <a:endParaRPr lang="en-US" dirty="0"/>
          </a:p>
          <a:p>
            <a:pPr marL="0" indent="0">
              <a:buNone/>
            </a:pPr>
            <a:r>
              <a:rPr lang="en-US" sz="2800" dirty="0"/>
              <a:t>Circulating </a:t>
            </a:r>
            <a:r>
              <a:rPr lang="en-US" sz="2800" b="1" dirty="0">
                <a:solidFill>
                  <a:srgbClr val="FF0000"/>
                </a:solidFill>
              </a:rPr>
              <a:t>vitamin</a:t>
            </a:r>
            <a:r>
              <a:rPr lang="en-US" sz="2800" dirty="0">
                <a:solidFill>
                  <a:srgbClr val="FF0000"/>
                </a:solidFill>
              </a:rPr>
              <a:t> </a:t>
            </a:r>
            <a:r>
              <a:rPr lang="en-US" sz="2800" b="1" dirty="0">
                <a:solidFill>
                  <a:srgbClr val="FF0000"/>
                </a:solidFill>
              </a:rPr>
              <a:t>B6</a:t>
            </a:r>
            <a:r>
              <a:rPr lang="en-US" sz="2800" dirty="0">
                <a:solidFill>
                  <a:srgbClr val="FF0000"/>
                </a:solidFill>
              </a:rPr>
              <a:t> </a:t>
            </a:r>
            <a:r>
              <a:rPr lang="en-US" sz="2800" dirty="0"/>
              <a:t>levels have been found to be inversely associated with lung cancer. </a:t>
            </a:r>
          </a:p>
          <a:p>
            <a:pPr marL="0" indent="0">
              <a:buNone/>
            </a:pPr>
            <a:endParaRPr lang="en-US" sz="2400" dirty="0"/>
          </a:p>
          <a:p>
            <a:pPr marL="0" indent="0">
              <a:buNone/>
            </a:pPr>
            <a:endParaRPr lang="en-US" sz="2400" dirty="0"/>
          </a:p>
          <a:p>
            <a:pPr marL="0" indent="0">
              <a:buNone/>
            </a:pPr>
            <a:endParaRPr lang="en-US" sz="2400" dirty="0"/>
          </a:p>
          <a:p>
            <a:pPr marL="0" indent="0">
              <a:buNone/>
            </a:pPr>
            <a:r>
              <a:rPr lang="en-US" sz="1500" dirty="0"/>
              <a:t>D </a:t>
            </a:r>
            <a:r>
              <a:rPr lang="en-US" sz="1500" dirty="0" err="1"/>
              <a:t>Theofylaktopoulou</a:t>
            </a:r>
            <a:r>
              <a:rPr lang="en-US" sz="1500" dirty="0"/>
              <a:t>, O </a:t>
            </a:r>
            <a:r>
              <a:rPr lang="en-US" sz="1500" dirty="0" err="1"/>
              <a:t>Midttun</a:t>
            </a:r>
            <a:r>
              <a:rPr lang="en-US" sz="1500" dirty="0"/>
              <a:t>, P </a:t>
            </a:r>
            <a:r>
              <a:rPr lang="en-US" sz="1500" dirty="0" err="1"/>
              <a:t>Ueland</a:t>
            </a:r>
            <a:r>
              <a:rPr lang="en-US" sz="1500" dirty="0"/>
              <a:t>. Impaired Functional Vitamin B6 Status is associated with increased risk of lung cancer. Int J Cancer 2018 Jun 15;142(12):2425-2434.</a:t>
            </a:r>
          </a:p>
          <a:p>
            <a:pPr marL="0" indent="0">
              <a:buNone/>
            </a:pPr>
            <a:endParaRPr lang="en-US" dirty="0"/>
          </a:p>
        </p:txBody>
      </p:sp>
      <p:sp>
        <p:nvSpPr>
          <p:cNvPr id="4" name="Date Placeholder 3">
            <a:extLst>
              <a:ext uri="{FF2B5EF4-FFF2-40B4-BE49-F238E27FC236}">
                <a16:creationId xmlns:a16="http://schemas.microsoft.com/office/drawing/2014/main" id="{37FB95A3-B62C-4631-8953-D190EC2BCA06}"/>
              </a:ext>
            </a:extLst>
          </p:cNvPr>
          <p:cNvSpPr>
            <a:spLocks noGrp="1"/>
          </p:cNvSpPr>
          <p:nvPr>
            <p:ph type="dt" sz="half" idx="10"/>
          </p:nvPr>
        </p:nvSpPr>
        <p:spPr>
          <a:xfrm>
            <a:off x="457199" y="6356350"/>
            <a:ext cx="5011784"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50C2916D-2C0A-4E3A-A1E6-5286276D3D8F}"/>
              </a:ext>
            </a:extLst>
          </p:cNvPr>
          <p:cNvSpPr>
            <a:spLocks noGrp="1"/>
          </p:cNvSpPr>
          <p:nvPr>
            <p:ph type="sldNum" sz="quarter" idx="12"/>
          </p:nvPr>
        </p:nvSpPr>
        <p:spPr/>
        <p:txBody>
          <a:bodyPr/>
          <a:lstStyle/>
          <a:p>
            <a:fld id="{B6F15528-21DE-4FAA-801E-634DDDAF4B2B}" type="slidenum">
              <a:rPr lang="en-US" smtClean="0"/>
              <a:pPr/>
              <a:t>31</a:t>
            </a:fld>
            <a:endParaRPr lang="en-US"/>
          </a:p>
        </p:txBody>
      </p:sp>
    </p:spTree>
    <p:extLst>
      <p:ext uri="{BB962C8B-B14F-4D97-AF65-F5344CB8AC3E}">
        <p14:creationId xmlns:p14="http://schemas.microsoft.com/office/powerpoint/2010/main" val="15786107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E6148-FA89-2193-5751-37E9D2CDFCD1}"/>
              </a:ext>
            </a:extLst>
          </p:cNvPr>
          <p:cNvSpPr>
            <a:spLocks noGrp="1"/>
          </p:cNvSpPr>
          <p:nvPr>
            <p:ph type="title"/>
          </p:nvPr>
        </p:nvSpPr>
        <p:spPr/>
        <p:txBody>
          <a:bodyPr>
            <a:normAutofit fontScale="90000"/>
          </a:bodyPr>
          <a:lstStyle/>
          <a:p>
            <a:r>
              <a:rPr lang="en-US" dirty="0"/>
              <a:t>Loss of vitamin B6 associate with lung cancer</a:t>
            </a:r>
          </a:p>
        </p:txBody>
      </p:sp>
      <p:sp>
        <p:nvSpPr>
          <p:cNvPr id="3" name="Content Placeholder 2">
            <a:extLst>
              <a:ext uri="{FF2B5EF4-FFF2-40B4-BE49-F238E27FC236}">
                <a16:creationId xmlns:a16="http://schemas.microsoft.com/office/drawing/2014/main" id="{4C5C5F93-98B1-BB95-CF19-AB8302273BB2}"/>
              </a:ext>
            </a:extLst>
          </p:cNvPr>
          <p:cNvSpPr>
            <a:spLocks noGrp="1"/>
          </p:cNvSpPr>
          <p:nvPr>
            <p:ph idx="1"/>
          </p:nvPr>
        </p:nvSpPr>
        <p:spPr/>
        <p:txBody>
          <a:bodyPr>
            <a:normAutofit fontScale="70000" lnSpcReduction="20000"/>
          </a:bodyPr>
          <a:lstStyle/>
          <a:p>
            <a:r>
              <a:rPr lang="en-US" sz="3400" i="0" dirty="0">
                <a:solidFill>
                  <a:srgbClr val="212121"/>
                </a:solidFill>
                <a:effectLst/>
                <a:latin typeface="+mn-lt"/>
              </a:rPr>
              <a:t>Increased vitamin B6 catabolism related to inflammation </a:t>
            </a:r>
            <a:r>
              <a:rPr lang="en-US" sz="3400" b="0" i="0" dirty="0">
                <a:solidFill>
                  <a:srgbClr val="212121"/>
                </a:solidFill>
                <a:effectLst/>
                <a:latin typeface="+mn-lt"/>
              </a:rPr>
              <a:t>has been positively associated with lung cancer risk in two prospective European studies.</a:t>
            </a:r>
          </a:p>
          <a:p>
            <a:r>
              <a:rPr lang="en-US" sz="3400" b="0" i="0" dirty="0">
                <a:solidFill>
                  <a:srgbClr val="212121"/>
                </a:solidFill>
                <a:effectLst/>
                <a:latin typeface="+mn-lt"/>
              </a:rPr>
              <a:t>This study included 5,323 incident lung cancer cases and 5,323 controls individually matched by age, sex, and smoking status.</a:t>
            </a:r>
          </a:p>
          <a:p>
            <a:r>
              <a:rPr lang="en-US" sz="3400" b="0" i="0" dirty="0">
                <a:solidFill>
                  <a:srgbClr val="212121"/>
                </a:solidFill>
                <a:effectLst/>
                <a:latin typeface="+mn-lt"/>
              </a:rPr>
              <a:t>Based on pre-diagnostic data from 20 cohorts across 4 continents, this study </a:t>
            </a:r>
            <a:r>
              <a:rPr lang="en-US" sz="3400" b="1" i="0" dirty="0">
                <a:solidFill>
                  <a:srgbClr val="212121"/>
                </a:solidFill>
                <a:effectLst/>
                <a:latin typeface="+mn-lt"/>
              </a:rPr>
              <a:t>confirms that increased </a:t>
            </a:r>
            <a:r>
              <a:rPr lang="en-US" sz="3400" b="1" i="0" dirty="0">
                <a:solidFill>
                  <a:srgbClr val="FF0000"/>
                </a:solidFill>
                <a:effectLst/>
                <a:latin typeface="+mn-lt"/>
              </a:rPr>
              <a:t>vitamin B6 </a:t>
            </a:r>
            <a:r>
              <a:rPr lang="en-US" sz="3400" b="1" i="0" dirty="0">
                <a:solidFill>
                  <a:srgbClr val="212121"/>
                </a:solidFill>
                <a:effectLst/>
                <a:latin typeface="+mn-lt"/>
              </a:rPr>
              <a:t>catabolism related to inflammation and immune activation is associated with a higher risk of developing lung cancer. </a:t>
            </a:r>
          </a:p>
          <a:p>
            <a:pPr marL="0" indent="0">
              <a:buNone/>
            </a:pPr>
            <a:endParaRPr lang="en-US" sz="3400" b="1" i="0" dirty="0">
              <a:solidFill>
                <a:srgbClr val="212121"/>
              </a:solidFill>
              <a:effectLst/>
              <a:latin typeface="+mn-lt"/>
            </a:endParaRPr>
          </a:p>
          <a:p>
            <a:r>
              <a:rPr lang="en-US" sz="2300" dirty="0">
                <a:latin typeface="+mn-lt"/>
              </a:rPr>
              <a:t>H </a:t>
            </a:r>
            <a:r>
              <a:rPr lang="en-US" sz="2300" dirty="0" err="1">
                <a:latin typeface="+mn-lt"/>
              </a:rPr>
              <a:t>Zuo</a:t>
            </a:r>
            <a:r>
              <a:rPr lang="en-US" sz="2300" dirty="0">
                <a:latin typeface="+mn-lt"/>
              </a:rPr>
              <a:t>, PM </a:t>
            </a:r>
            <a:r>
              <a:rPr lang="en-US" sz="2300" dirty="0" err="1">
                <a:latin typeface="+mn-lt"/>
              </a:rPr>
              <a:t>Ueland</a:t>
            </a:r>
            <a:r>
              <a:rPr lang="en-US" sz="2300" dirty="0">
                <a:latin typeface="+mn-lt"/>
              </a:rPr>
              <a:t>, 0 </a:t>
            </a:r>
            <a:r>
              <a:rPr lang="en-US" sz="2300" dirty="0" err="1">
                <a:latin typeface="+mn-lt"/>
              </a:rPr>
              <a:t>Midttun</a:t>
            </a:r>
            <a:r>
              <a:rPr lang="en-US" sz="2300" dirty="0">
                <a:latin typeface="+mn-lt"/>
              </a:rPr>
              <a:t>, et al. Vitamin B6 catabolism and lung cancer risk: results from the Lung Cancer Cohort Consortium (LC3). Ann Oncol 2019 Mar 1;30(3):478-485</a:t>
            </a:r>
          </a:p>
        </p:txBody>
      </p:sp>
      <p:sp>
        <p:nvSpPr>
          <p:cNvPr id="4" name="Date Placeholder 3">
            <a:extLst>
              <a:ext uri="{FF2B5EF4-FFF2-40B4-BE49-F238E27FC236}">
                <a16:creationId xmlns:a16="http://schemas.microsoft.com/office/drawing/2014/main" id="{6E50C6EA-F611-3623-8923-B8548B798046}"/>
              </a:ext>
            </a:extLst>
          </p:cNvPr>
          <p:cNvSpPr>
            <a:spLocks noGrp="1"/>
          </p:cNvSpPr>
          <p:nvPr>
            <p:ph type="dt" sz="half" idx="10"/>
          </p:nvPr>
        </p:nvSpPr>
        <p:spPr/>
        <p:txBody>
          <a:bodyPr/>
          <a:lstStyle/>
          <a:p>
            <a:fld id="{77CF805D-3385-495E-97CD-DED77A2DFBDC}" type="datetime1">
              <a:rPr lang="en-US" smtClean="0"/>
              <a:pPr/>
              <a:t>10/30/2025</a:t>
            </a:fld>
            <a:endParaRPr lang="en-US"/>
          </a:p>
        </p:txBody>
      </p:sp>
      <p:sp>
        <p:nvSpPr>
          <p:cNvPr id="5" name="Slide Number Placeholder 4">
            <a:extLst>
              <a:ext uri="{FF2B5EF4-FFF2-40B4-BE49-F238E27FC236}">
                <a16:creationId xmlns:a16="http://schemas.microsoft.com/office/drawing/2014/main" id="{8C53F2F1-B7E4-FB84-CB1E-E621635BA75B}"/>
              </a:ext>
            </a:extLst>
          </p:cNvPr>
          <p:cNvSpPr>
            <a:spLocks noGrp="1"/>
          </p:cNvSpPr>
          <p:nvPr>
            <p:ph type="sldNum" sz="quarter" idx="12"/>
          </p:nvPr>
        </p:nvSpPr>
        <p:spPr/>
        <p:txBody>
          <a:bodyPr/>
          <a:lstStyle/>
          <a:p>
            <a:fld id="{B6F15528-21DE-4FAA-801E-634DDDAF4B2B}" type="slidenum">
              <a:rPr lang="en-US" smtClean="0"/>
              <a:pPr/>
              <a:t>32</a:t>
            </a:fld>
            <a:endParaRPr lang="en-US"/>
          </a:p>
        </p:txBody>
      </p:sp>
    </p:spTree>
    <p:extLst>
      <p:ext uri="{BB962C8B-B14F-4D97-AF65-F5344CB8AC3E}">
        <p14:creationId xmlns:p14="http://schemas.microsoft.com/office/powerpoint/2010/main" val="42483156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E5650-109F-4F08-B2E8-59C2DEE932AB}"/>
              </a:ext>
            </a:extLst>
          </p:cNvPr>
          <p:cNvSpPr>
            <a:spLocks noGrp="1"/>
          </p:cNvSpPr>
          <p:nvPr>
            <p:ph type="title"/>
          </p:nvPr>
        </p:nvSpPr>
        <p:spPr/>
        <p:txBody>
          <a:bodyPr>
            <a:normAutofit fontScale="90000"/>
          </a:bodyPr>
          <a:lstStyle/>
          <a:p>
            <a:r>
              <a:rPr lang="en-US" dirty="0"/>
              <a:t>Vitamin B-6 and Folate protective</a:t>
            </a:r>
          </a:p>
        </p:txBody>
      </p:sp>
      <p:sp>
        <p:nvSpPr>
          <p:cNvPr id="3" name="Content Placeholder 2">
            <a:extLst>
              <a:ext uri="{FF2B5EF4-FFF2-40B4-BE49-F238E27FC236}">
                <a16:creationId xmlns:a16="http://schemas.microsoft.com/office/drawing/2014/main" id="{A674692A-7709-448E-9B31-3AE2B85B310C}"/>
              </a:ext>
            </a:extLst>
          </p:cNvPr>
          <p:cNvSpPr>
            <a:spLocks noGrp="1"/>
          </p:cNvSpPr>
          <p:nvPr>
            <p:ph idx="1"/>
          </p:nvPr>
        </p:nvSpPr>
        <p:spPr/>
        <p:txBody>
          <a:bodyPr>
            <a:normAutofit fontScale="55000" lnSpcReduction="20000"/>
          </a:bodyPr>
          <a:lstStyle/>
          <a:p>
            <a:endParaRPr lang="en-US" dirty="0"/>
          </a:p>
          <a:p>
            <a:r>
              <a:rPr lang="en-US" b="1" dirty="0"/>
              <a:t>Circulating concentrations of B vitamins and factors related to one-carbon metabolism have been found to be strongly inversely associated with lung cancer risk</a:t>
            </a:r>
            <a:r>
              <a:rPr lang="en-US" dirty="0"/>
              <a:t> in the European Prospective Investigation into Cancer and Nutrition (EPIC) study. </a:t>
            </a:r>
          </a:p>
          <a:p>
            <a:endParaRPr lang="en-US" dirty="0"/>
          </a:p>
          <a:p>
            <a:r>
              <a:rPr lang="en-US" b="1" dirty="0"/>
              <a:t>Participants with higher circulating concentrations of </a:t>
            </a:r>
            <a:r>
              <a:rPr lang="en-US" b="1" dirty="0">
                <a:solidFill>
                  <a:srgbClr val="FF0000"/>
                </a:solidFill>
              </a:rPr>
              <a:t>Vitamin B6 and Folate</a:t>
            </a:r>
            <a:r>
              <a:rPr lang="en-US" b="1" dirty="0"/>
              <a:t> had a modestly decreased risk of lung cancer risk overall. </a:t>
            </a:r>
          </a:p>
          <a:p>
            <a:pPr marL="0" indent="0">
              <a:buNone/>
            </a:pPr>
            <a:endParaRPr lang="en-US" dirty="0"/>
          </a:p>
          <a:p>
            <a:r>
              <a:rPr lang="en-US" b="1" dirty="0"/>
              <a:t>These study results are compatible with a small decrease in lung cancer risk in ever smokers </a:t>
            </a:r>
            <a:r>
              <a:rPr lang="en-US" b="1" u="sng" dirty="0"/>
              <a:t>who avoid low concentrations </a:t>
            </a:r>
            <a:r>
              <a:rPr lang="en-US" b="1" dirty="0"/>
              <a:t>of circulating </a:t>
            </a:r>
            <a:r>
              <a:rPr lang="en-US" b="1" dirty="0">
                <a:solidFill>
                  <a:srgbClr val="FF0000"/>
                </a:solidFill>
              </a:rPr>
              <a:t>Folate and vitamin B6</a:t>
            </a:r>
            <a:r>
              <a:rPr lang="en-US" b="1" dirty="0"/>
              <a:t>.</a:t>
            </a:r>
          </a:p>
          <a:p>
            <a:endParaRPr lang="en-US" dirty="0"/>
          </a:p>
          <a:p>
            <a:endParaRPr lang="en-US" dirty="0"/>
          </a:p>
          <a:p>
            <a:r>
              <a:rPr lang="en-US" sz="2200" u="sng" dirty="0" err="1">
                <a:hlinkClick r:id="rId2"/>
              </a:rPr>
              <a:t>Fanidi</a:t>
            </a:r>
            <a:r>
              <a:rPr lang="en-US" sz="2200" u="sng" dirty="0">
                <a:hlinkClick r:id="rId2"/>
              </a:rPr>
              <a:t> A</a:t>
            </a:r>
            <a:r>
              <a:rPr lang="en-US" sz="2200" dirty="0"/>
              <a:t>1, </a:t>
            </a:r>
            <a:r>
              <a:rPr lang="en-US" sz="2200" u="sng" dirty="0">
                <a:hlinkClick r:id="rId3"/>
              </a:rPr>
              <a:t>Muller DC</a:t>
            </a:r>
            <a:r>
              <a:rPr lang="en-US" sz="2200" dirty="0"/>
              <a:t>1, </a:t>
            </a:r>
            <a:r>
              <a:rPr lang="en-US" sz="2200" u="sng" dirty="0">
                <a:hlinkClick r:id="rId4"/>
              </a:rPr>
              <a:t>Yuan JM</a:t>
            </a:r>
            <a:r>
              <a:rPr lang="en-US" sz="2200" dirty="0"/>
              <a:t>1, et al. </a:t>
            </a:r>
            <a:r>
              <a:rPr lang="en-US" sz="2200" b="1" dirty="0"/>
              <a:t>Circulating Folate, Vitamin B6, and Methionine in Relation to Lung Cancer Risk in the Lung Cancer Cohort Consortium (LC3).</a:t>
            </a:r>
            <a:r>
              <a:rPr lang="en-US" sz="2200" u="sng" dirty="0">
                <a:hlinkClick r:id="rId5" tooltip="Journal of the National Cancer Institute."/>
              </a:rPr>
              <a:t> J Natl Cancer Inst.</a:t>
            </a:r>
            <a:r>
              <a:rPr lang="en-US" sz="2200" dirty="0"/>
              <a:t> 2018 Jan 1;110(1). </a:t>
            </a:r>
            <a:endParaRPr lang="en-US" sz="2200" b="1" dirty="0"/>
          </a:p>
          <a:p>
            <a:endParaRPr lang="en-US" dirty="0"/>
          </a:p>
        </p:txBody>
      </p:sp>
      <p:sp>
        <p:nvSpPr>
          <p:cNvPr id="4" name="Date Placeholder 3">
            <a:extLst>
              <a:ext uri="{FF2B5EF4-FFF2-40B4-BE49-F238E27FC236}">
                <a16:creationId xmlns:a16="http://schemas.microsoft.com/office/drawing/2014/main" id="{AFF2D3D3-B67E-4FB8-8531-D604BC090941}"/>
              </a:ext>
            </a:extLst>
          </p:cNvPr>
          <p:cNvSpPr>
            <a:spLocks noGrp="1"/>
          </p:cNvSpPr>
          <p:nvPr>
            <p:ph type="dt" sz="half" idx="10"/>
          </p:nvPr>
        </p:nvSpPr>
        <p:spPr>
          <a:xfrm>
            <a:off x="457200" y="6356350"/>
            <a:ext cx="4846320"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C4BC3CBB-7719-45A4-AFD7-435990B1670D}"/>
              </a:ext>
            </a:extLst>
          </p:cNvPr>
          <p:cNvSpPr>
            <a:spLocks noGrp="1"/>
          </p:cNvSpPr>
          <p:nvPr>
            <p:ph type="sldNum" sz="quarter" idx="12"/>
          </p:nvPr>
        </p:nvSpPr>
        <p:spPr/>
        <p:txBody>
          <a:bodyPr/>
          <a:lstStyle/>
          <a:p>
            <a:fld id="{B6F15528-21DE-4FAA-801E-634DDDAF4B2B}" type="slidenum">
              <a:rPr lang="en-US" smtClean="0"/>
              <a:pPr/>
              <a:t>33</a:t>
            </a:fld>
            <a:endParaRPr lang="en-US"/>
          </a:p>
        </p:txBody>
      </p:sp>
    </p:spTree>
    <p:extLst>
      <p:ext uri="{BB962C8B-B14F-4D97-AF65-F5344CB8AC3E}">
        <p14:creationId xmlns:p14="http://schemas.microsoft.com/office/powerpoint/2010/main" val="18773586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Vitamin C depletion</a:t>
            </a:r>
          </a:p>
        </p:txBody>
      </p:sp>
      <p:sp>
        <p:nvSpPr>
          <p:cNvPr id="3" name="Content Placeholder 2"/>
          <p:cNvSpPr>
            <a:spLocks noGrp="1"/>
          </p:cNvSpPr>
          <p:nvPr>
            <p:ph idx="1"/>
          </p:nvPr>
        </p:nvSpPr>
        <p:spPr/>
        <p:txBody>
          <a:bodyPr>
            <a:normAutofit fontScale="92500" lnSpcReduction="10000"/>
          </a:bodyPr>
          <a:lstStyle/>
          <a:p>
            <a:pPr marL="0" indent="0">
              <a:buNone/>
            </a:pPr>
            <a:endParaRPr lang="en-US" b="1" dirty="0"/>
          </a:p>
          <a:p>
            <a:r>
              <a:rPr lang="en-US" b="1" dirty="0">
                <a:solidFill>
                  <a:srgbClr val="FF0000"/>
                </a:solidFill>
              </a:rPr>
              <a:t>Vitamin C </a:t>
            </a:r>
            <a:r>
              <a:rPr lang="en-US" b="1" dirty="0"/>
              <a:t>has been shown </a:t>
            </a:r>
            <a:r>
              <a:rPr lang="en-US" b="1" u="sng" dirty="0"/>
              <a:t>to prevent cigarette smoke induced inflammation by a major inflammatory  marker (NF-kB).</a:t>
            </a:r>
          </a:p>
          <a:p>
            <a:pPr marL="0" indent="0">
              <a:buNone/>
            </a:pPr>
            <a:endParaRPr lang="en-US" b="1" u="sng" dirty="0"/>
          </a:p>
          <a:p>
            <a:r>
              <a:rPr lang="en-US" b="1" dirty="0">
                <a:solidFill>
                  <a:srgbClr val="FF0000"/>
                </a:solidFill>
              </a:rPr>
              <a:t>Vitamin C </a:t>
            </a:r>
            <a:r>
              <a:rPr lang="en-US" b="1" dirty="0"/>
              <a:t>could be used for the prevention of cigarette smoke –induced inflammatory diseases</a:t>
            </a:r>
            <a:r>
              <a:rPr lang="en-US" dirty="0"/>
              <a:t>. </a:t>
            </a:r>
          </a:p>
          <a:p>
            <a:pPr marL="0" indent="0">
              <a:buNone/>
            </a:pPr>
            <a:endParaRPr lang="en-US" dirty="0"/>
          </a:p>
          <a:p>
            <a:r>
              <a:rPr lang="en-US" sz="1100" dirty="0"/>
              <a:t>Das B, </a:t>
            </a:r>
            <a:r>
              <a:rPr lang="en-US" sz="1100" dirty="0" err="1"/>
              <a:t>Maity</a:t>
            </a:r>
            <a:r>
              <a:rPr lang="en-US" sz="1100" dirty="0"/>
              <a:t> PC, </a:t>
            </a:r>
            <a:r>
              <a:rPr lang="en-US" sz="1100" dirty="0" err="1"/>
              <a:t>Sil</a:t>
            </a:r>
            <a:r>
              <a:rPr lang="en-US" sz="1100" dirty="0"/>
              <a:t> AK. Vitamin C forestalls cigarette smoke induced NF-</a:t>
            </a:r>
            <a:r>
              <a:rPr lang="en-US" sz="1100" dirty="0" err="1"/>
              <a:t>kB</a:t>
            </a:r>
            <a:r>
              <a:rPr lang="en-US" sz="1100" dirty="0"/>
              <a:t> activation in alveolar epithelial cells. </a:t>
            </a:r>
            <a:r>
              <a:rPr lang="en-US" sz="1100" dirty="0" err="1"/>
              <a:t>Toxicol</a:t>
            </a:r>
            <a:r>
              <a:rPr lang="en-US" sz="1100" dirty="0"/>
              <a:t> </a:t>
            </a:r>
            <a:r>
              <a:rPr lang="en-US" sz="1100" dirty="0" err="1"/>
              <a:t>Lett</a:t>
            </a:r>
            <a:r>
              <a:rPr lang="en-US" sz="1100" dirty="0"/>
              <a:t> 2013 Jun20;220(1):76-81</a:t>
            </a:r>
          </a:p>
        </p:txBody>
      </p:sp>
      <p:sp>
        <p:nvSpPr>
          <p:cNvPr id="4" name="Date Placeholder 3"/>
          <p:cNvSpPr>
            <a:spLocks noGrp="1"/>
          </p:cNvSpPr>
          <p:nvPr>
            <p:ph type="dt" sz="half" idx="10"/>
          </p:nvPr>
        </p:nvSpPr>
        <p:spPr>
          <a:xfrm>
            <a:off x="457199" y="6356350"/>
            <a:ext cx="5229497" cy="365125"/>
          </a:xfrm>
        </p:spPr>
        <p:txBody>
          <a:bodyPr/>
          <a:lstStyle/>
          <a:p>
            <a:fld id="{E1C19884-3181-4EC7-9D45-1486CEC54972}"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Magnesium replacement</a:t>
            </a:r>
          </a:p>
        </p:txBody>
      </p:sp>
      <p:sp>
        <p:nvSpPr>
          <p:cNvPr id="3" name="Content Placeholder 2"/>
          <p:cNvSpPr>
            <a:spLocks noGrp="1"/>
          </p:cNvSpPr>
          <p:nvPr>
            <p:ph idx="1"/>
          </p:nvPr>
        </p:nvSpPr>
        <p:spPr/>
        <p:txBody>
          <a:bodyPr>
            <a:normAutofit/>
          </a:bodyPr>
          <a:lstStyle/>
          <a:p>
            <a:r>
              <a:rPr lang="en-US" dirty="0"/>
              <a:t>&gt;26,556 Finnish male smokers </a:t>
            </a:r>
          </a:p>
          <a:p>
            <a:r>
              <a:rPr lang="en-US" b="1" dirty="0"/>
              <a:t>high levels of </a:t>
            </a:r>
            <a:r>
              <a:rPr lang="en-US" b="1" dirty="0">
                <a:solidFill>
                  <a:srgbClr val="FF0000"/>
                </a:solidFill>
              </a:rPr>
              <a:t>Magnesium</a:t>
            </a:r>
            <a:r>
              <a:rPr lang="en-US" b="1" dirty="0"/>
              <a:t> in male smokers </a:t>
            </a:r>
          </a:p>
          <a:p>
            <a:r>
              <a:rPr lang="en-US" b="1" dirty="0"/>
              <a:t>primary prevention of cerebral infarction. </a:t>
            </a:r>
          </a:p>
          <a:p>
            <a:pPr marL="0" indent="0">
              <a:buNone/>
            </a:pPr>
            <a:endParaRPr lang="en-US" b="1" dirty="0"/>
          </a:p>
          <a:p>
            <a:r>
              <a:rPr lang="en-US" sz="1000" dirty="0"/>
              <a:t>Larsson SC, et al. </a:t>
            </a:r>
            <a:r>
              <a:rPr lang="en-US" sz="1000" dirty="0" err="1"/>
              <a:t>Magensium</a:t>
            </a:r>
            <a:r>
              <a:rPr lang="en-US" sz="1000" dirty="0"/>
              <a:t>, calcium, potassium, and sodium intakes and risk of stroke in male smokers. Arch Intern Med 2008 Mar 10;168(5):459-65.</a:t>
            </a:r>
          </a:p>
          <a:p>
            <a:endParaRPr lang="en-US" dirty="0"/>
          </a:p>
        </p:txBody>
      </p:sp>
      <p:sp>
        <p:nvSpPr>
          <p:cNvPr id="4" name="Date Placeholder 3"/>
          <p:cNvSpPr>
            <a:spLocks noGrp="1"/>
          </p:cNvSpPr>
          <p:nvPr>
            <p:ph type="dt" sz="half" idx="10"/>
          </p:nvPr>
        </p:nvSpPr>
        <p:spPr>
          <a:xfrm>
            <a:off x="457200" y="6356350"/>
            <a:ext cx="4933406"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35</a:t>
            </a:fld>
            <a:endParaRPr lang="en-US"/>
          </a:p>
        </p:txBody>
      </p:sp>
    </p:spTree>
    <p:extLst>
      <p:ext uri="{BB962C8B-B14F-4D97-AF65-F5344CB8AC3E}">
        <p14:creationId xmlns:p14="http://schemas.microsoft.com/office/powerpoint/2010/main" val="6317963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EDFDB-F73A-4EC3-B38E-DFBF3DABE98F}"/>
              </a:ext>
            </a:extLst>
          </p:cNvPr>
          <p:cNvSpPr>
            <a:spLocks noGrp="1"/>
          </p:cNvSpPr>
          <p:nvPr>
            <p:ph type="title"/>
          </p:nvPr>
        </p:nvSpPr>
        <p:spPr/>
        <p:txBody>
          <a:bodyPr/>
          <a:lstStyle/>
          <a:p>
            <a:r>
              <a:rPr lang="en-US" dirty="0"/>
              <a:t>Magnesium replacement</a:t>
            </a:r>
          </a:p>
        </p:txBody>
      </p:sp>
      <p:sp>
        <p:nvSpPr>
          <p:cNvPr id="3" name="Content Placeholder 2">
            <a:extLst>
              <a:ext uri="{FF2B5EF4-FFF2-40B4-BE49-F238E27FC236}">
                <a16:creationId xmlns:a16="http://schemas.microsoft.com/office/drawing/2014/main" id="{9D3989CF-8466-4303-8564-47188DE3CCF3}"/>
              </a:ext>
            </a:extLst>
          </p:cNvPr>
          <p:cNvSpPr>
            <a:spLocks noGrp="1"/>
          </p:cNvSpPr>
          <p:nvPr>
            <p:ph idx="1"/>
          </p:nvPr>
        </p:nvSpPr>
        <p:spPr/>
        <p:txBody>
          <a:bodyPr>
            <a:normAutofit fontScale="70000" lnSpcReduction="20000"/>
          </a:bodyPr>
          <a:lstStyle/>
          <a:p>
            <a:r>
              <a:rPr lang="en-US" sz="3400" dirty="0"/>
              <a:t>We followed the </a:t>
            </a:r>
            <a:r>
              <a:rPr lang="en-US" sz="3400" dirty="0">
                <a:solidFill>
                  <a:srgbClr val="FF0000"/>
                </a:solidFill>
              </a:rPr>
              <a:t>Magnesium</a:t>
            </a:r>
            <a:r>
              <a:rPr lang="en-US" sz="3400" dirty="0"/>
              <a:t> effect with internal administration in 53 adult neurotic smoking patients (more than 10 cigarettes/day) of both genders admitted into psychiatric hospital.</a:t>
            </a:r>
          </a:p>
          <a:p>
            <a:pPr marL="0" indent="0">
              <a:buNone/>
            </a:pPr>
            <a:endParaRPr lang="en-US" sz="3400" dirty="0"/>
          </a:p>
          <a:p>
            <a:r>
              <a:rPr lang="en-US" sz="3400" dirty="0"/>
              <a:t> patients that received </a:t>
            </a:r>
            <a:r>
              <a:rPr lang="en-US" sz="3400" dirty="0">
                <a:solidFill>
                  <a:srgbClr val="FF0000"/>
                </a:solidFill>
              </a:rPr>
              <a:t>Magnesium</a:t>
            </a:r>
            <a:r>
              <a:rPr lang="en-US" sz="3400" dirty="0"/>
              <a:t> therapy showed a </a:t>
            </a:r>
            <a:r>
              <a:rPr lang="en-US" sz="3400" b="1" dirty="0"/>
              <a:t>significant decrease in the number of cigarettes smoked</a:t>
            </a:r>
            <a:r>
              <a:rPr lang="en-US" sz="3400" dirty="0"/>
              <a:t>. </a:t>
            </a:r>
          </a:p>
          <a:p>
            <a:pPr marL="0" indent="0">
              <a:buNone/>
            </a:pPr>
            <a:endParaRPr lang="en-US" sz="3400" dirty="0"/>
          </a:p>
          <a:p>
            <a:r>
              <a:rPr lang="en-US" sz="3400" dirty="0"/>
              <a:t>The results suggest that </a:t>
            </a:r>
            <a:r>
              <a:rPr lang="en-US" sz="3400" dirty="0">
                <a:solidFill>
                  <a:srgbClr val="FF0000"/>
                </a:solidFill>
              </a:rPr>
              <a:t>Magnesium</a:t>
            </a:r>
            <a:r>
              <a:rPr lang="en-US" sz="3400" dirty="0"/>
              <a:t> </a:t>
            </a:r>
            <a:r>
              <a:rPr lang="en-US" sz="3400" b="1" dirty="0"/>
              <a:t>might be a useful adjuvant in treatment of nicotine </a:t>
            </a:r>
            <a:r>
              <a:rPr lang="en-US" sz="3400" b="1" dirty="0" err="1"/>
              <a:t>pharmacodependence</a:t>
            </a:r>
            <a:r>
              <a:rPr lang="en-US" sz="3400" b="1" dirty="0"/>
              <a:t>.</a:t>
            </a:r>
          </a:p>
          <a:p>
            <a:r>
              <a:rPr lang="en-US" sz="1700" dirty="0"/>
              <a:t>M </a:t>
            </a:r>
            <a:r>
              <a:rPr lang="en-US" sz="1700" dirty="0" err="1"/>
              <a:t>Nechifor</a:t>
            </a:r>
            <a:r>
              <a:rPr lang="en-US" sz="1700" dirty="0"/>
              <a:t>, D </a:t>
            </a:r>
            <a:r>
              <a:rPr lang="en-US" sz="1700" dirty="0" err="1"/>
              <a:t>Cherlarescu</a:t>
            </a:r>
            <a:r>
              <a:rPr lang="en-US" sz="1700" dirty="0"/>
              <a:t>, I </a:t>
            </a:r>
            <a:r>
              <a:rPr lang="en-US" sz="1700" dirty="0" err="1"/>
              <a:t>Mandreci</a:t>
            </a:r>
            <a:r>
              <a:rPr lang="en-US" sz="1700" dirty="0"/>
              <a:t>, et al. Magnesium Influence on Nicotine </a:t>
            </a:r>
            <a:r>
              <a:rPr lang="en-US" sz="1700" dirty="0" err="1"/>
              <a:t>Pharmacodependence</a:t>
            </a:r>
            <a:r>
              <a:rPr lang="en-US" sz="1700" dirty="0"/>
              <a:t> and Smoking. </a:t>
            </a:r>
            <a:r>
              <a:rPr lang="en-US" sz="1700" dirty="0" err="1"/>
              <a:t>Magnes</a:t>
            </a:r>
            <a:r>
              <a:rPr lang="en-US" sz="1700" dirty="0"/>
              <a:t> Res. 2004 Sep;17(3):176-81.</a:t>
            </a:r>
          </a:p>
          <a:p>
            <a:endParaRPr lang="en-US" dirty="0"/>
          </a:p>
        </p:txBody>
      </p:sp>
      <p:sp>
        <p:nvSpPr>
          <p:cNvPr id="4" name="Date Placeholder 3">
            <a:extLst>
              <a:ext uri="{FF2B5EF4-FFF2-40B4-BE49-F238E27FC236}">
                <a16:creationId xmlns:a16="http://schemas.microsoft.com/office/drawing/2014/main" id="{B8D82DED-6704-422B-80CB-93FAE1F5DE25}"/>
              </a:ext>
            </a:extLst>
          </p:cNvPr>
          <p:cNvSpPr>
            <a:spLocks noGrp="1"/>
          </p:cNvSpPr>
          <p:nvPr>
            <p:ph type="dt" sz="half" idx="10"/>
          </p:nvPr>
        </p:nvSpPr>
        <p:spPr>
          <a:xfrm>
            <a:off x="457199" y="6356350"/>
            <a:ext cx="4924697"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4929EE9D-4E90-445A-9A88-11BD3974C2B9}"/>
              </a:ext>
            </a:extLst>
          </p:cNvPr>
          <p:cNvSpPr>
            <a:spLocks noGrp="1"/>
          </p:cNvSpPr>
          <p:nvPr>
            <p:ph type="sldNum" sz="quarter" idx="12"/>
          </p:nvPr>
        </p:nvSpPr>
        <p:spPr/>
        <p:txBody>
          <a:bodyPr/>
          <a:lstStyle/>
          <a:p>
            <a:fld id="{B6F15528-21DE-4FAA-801E-634DDDAF4B2B}" type="slidenum">
              <a:rPr lang="en-US" smtClean="0"/>
              <a:pPr/>
              <a:t>36</a:t>
            </a:fld>
            <a:endParaRPr lang="en-US"/>
          </a:p>
        </p:txBody>
      </p:sp>
    </p:spTree>
    <p:extLst>
      <p:ext uri="{BB962C8B-B14F-4D97-AF65-F5344CB8AC3E}">
        <p14:creationId xmlns:p14="http://schemas.microsoft.com/office/powerpoint/2010/main" val="10911851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9CF29-0867-4BEF-A2F9-9CF6CC360DD8}"/>
              </a:ext>
            </a:extLst>
          </p:cNvPr>
          <p:cNvSpPr>
            <a:spLocks noGrp="1"/>
          </p:cNvSpPr>
          <p:nvPr>
            <p:ph type="title"/>
          </p:nvPr>
        </p:nvSpPr>
        <p:spPr/>
        <p:txBody>
          <a:bodyPr/>
          <a:lstStyle/>
          <a:p>
            <a:r>
              <a:rPr lang="en-US" dirty="0"/>
              <a:t>Vitamin C supplement</a:t>
            </a:r>
          </a:p>
        </p:txBody>
      </p:sp>
      <p:sp>
        <p:nvSpPr>
          <p:cNvPr id="3" name="Content Placeholder 2">
            <a:extLst>
              <a:ext uri="{FF2B5EF4-FFF2-40B4-BE49-F238E27FC236}">
                <a16:creationId xmlns:a16="http://schemas.microsoft.com/office/drawing/2014/main" id="{DC17E232-571E-4690-8975-ED55B3E0697B}"/>
              </a:ext>
            </a:extLst>
          </p:cNvPr>
          <p:cNvSpPr>
            <a:spLocks noGrp="1"/>
          </p:cNvSpPr>
          <p:nvPr>
            <p:ph idx="1"/>
          </p:nvPr>
        </p:nvSpPr>
        <p:spPr/>
        <p:txBody>
          <a:bodyPr>
            <a:normAutofit/>
          </a:bodyPr>
          <a:lstStyle/>
          <a:p>
            <a:pPr marL="0" indent="0">
              <a:buNone/>
            </a:pPr>
            <a:br>
              <a:rPr lang="en-US" dirty="0"/>
            </a:br>
            <a:r>
              <a:rPr lang="en-US" dirty="0"/>
              <a:t> </a:t>
            </a:r>
            <a:r>
              <a:rPr lang="en-US" dirty="0">
                <a:solidFill>
                  <a:srgbClr val="FF0000"/>
                </a:solidFill>
              </a:rPr>
              <a:t>Vitamin C </a:t>
            </a:r>
            <a:r>
              <a:rPr lang="en-US" dirty="0"/>
              <a:t>markedly improves endothelium-   dependent responses in chronic smokers. </a:t>
            </a:r>
          </a:p>
          <a:p>
            <a:pPr marL="0" indent="0">
              <a:buNone/>
            </a:pPr>
            <a:br>
              <a:rPr lang="en-US" dirty="0"/>
            </a:br>
            <a:endParaRPr lang="en-US" dirty="0"/>
          </a:p>
          <a:p>
            <a:r>
              <a:rPr lang="en-US" sz="1800" dirty="0"/>
              <a:t>T </a:t>
            </a:r>
            <a:r>
              <a:rPr lang="en-US" sz="1800" dirty="0" err="1"/>
              <a:t>Heitzer</a:t>
            </a:r>
            <a:r>
              <a:rPr lang="en-US" sz="1800" dirty="0"/>
              <a:t>, H Just, T </a:t>
            </a:r>
            <a:r>
              <a:rPr lang="en-US" sz="1800" dirty="0" err="1"/>
              <a:t>Munzel</a:t>
            </a:r>
            <a:r>
              <a:rPr lang="en-US" sz="1800" dirty="0"/>
              <a:t>. Antioxidant Vitamin C Improves Endothelial Dysfunction in Chronic Smokers. Circulation 1996 Jul 1;94(1):6-9.</a:t>
            </a:r>
          </a:p>
          <a:p>
            <a:pPr marL="0" indent="0">
              <a:buNone/>
            </a:pPr>
            <a:br>
              <a:rPr lang="en-US" dirty="0"/>
            </a:br>
            <a:endParaRPr lang="en-US" dirty="0"/>
          </a:p>
        </p:txBody>
      </p:sp>
      <p:sp>
        <p:nvSpPr>
          <p:cNvPr id="4" name="Date Placeholder 3">
            <a:extLst>
              <a:ext uri="{FF2B5EF4-FFF2-40B4-BE49-F238E27FC236}">
                <a16:creationId xmlns:a16="http://schemas.microsoft.com/office/drawing/2014/main" id="{8BFD50DF-5229-4A08-A6D9-AC4FDD43EB76}"/>
              </a:ext>
            </a:extLst>
          </p:cNvPr>
          <p:cNvSpPr>
            <a:spLocks noGrp="1"/>
          </p:cNvSpPr>
          <p:nvPr>
            <p:ph type="dt" sz="half" idx="10"/>
          </p:nvPr>
        </p:nvSpPr>
        <p:spPr>
          <a:xfrm>
            <a:off x="457199" y="6356350"/>
            <a:ext cx="5229497"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D7CF599D-10A9-4437-A634-A0F764D7784A}"/>
              </a:ext>
            </a:extLst>
          </p:cNvPr>
          <p:cNvSpPr>
            <a:spLocks noGrp="1"/>
          </p:cNvSpPr>
          <p:nvPr>
            <p:ph type="sldNum" sz="quarter" idx="12"/>
          </p:nvPr>
        </p:nvSpPr>
        <p:spPr/>
        <p:txBody>
          <a:bodyPr/>
          <a:lstStyle/>
          <a:p>
            <a:fld id="{B6F15528-21DE-4FAA-801E-634DDDAF4B2B}" type="slidenum">
              <a:rPr lang="en-US" smtClean="0"/>
              <a:pPr/>
              <a:t>37</a:t>
            </a:fld>
            <a:endParaRPr lang="en-US"/>
          </a:p>
        </p:txBody>
      </p:sp>
    </p:spTree>
    <p:extLst>
      <p:ext uri="{BB962C8B-B14F-4D97-AF65-F5344CB8AC3E}">
        <p14:creationId xmlns:p14="http://schemas.microsoft.com/office/powerpoint/2010/main" val="30796836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F7F2D-BA7A-4A91-90D8-A9215BE7C88E}"/>
              </a:ext>
            </a:extLst>
          </p:cNvPr>
          <p:cNvSpPr>
            <a:spLocks noGrp="1"/>
          </p:cNvSpPr>
          <p:nvPr>
            <p:ph type="title"/>
          </p:nvPr>
        </p:nvSpPr>
        <p:spPr/>
        <p:txBody>
          <a:bodyPr/>
          <a:lstStyle/>
          <a:p>
            <a:r>
              <a:rPr lang="en-US" dirty="0"/>
              <a:t>Vitamin C supplement</a:t>
            </a:r>
          </a:p>
        </p:txBody>
      </p:sp>
      <p:sp>
        <p:nvSpPr>
          <p:cNvPr id="3" name="Content Placeholder 2">
            <a:extLst>
              <a:ext uri="{FF2B5EF4-FFF2-40B4-BE49-F238E27FC236}">
                <a16:creationId xmlns:a16="http://schemas.microsoft.com/office/drawing/2014/main" id="{A224451B-2AD9-4443-8F09-740918EE37E5}"/>
              </a:ext>
            </a:extLst>
          </p:cNvPr>
          <p:cNvSpPr>
            <a:spLocks noGrp="1"/>
          </p:cNvSpPr>
          <p:nvPr>
            <p:ph idx="1"/>
          </p:nvPr>
        </p:nvSpPr>
        <p:spPr/>
        <p:txBody>
          <a:bodyPr>
            <a:normAutofit fontScale="92500" lnSpcReduction="10000"/>
          </a:bodyPr>
          <a:lstStyle/>
          <a:p>
            <a:r>
              <a:rPr lang="en-US" b="0" i="0" dirty="0">
                <a:solidFill>
                  <a:srgbClr val="212121"/>
                </a:solidFill>
                <a:effectLst/>
                <a:latin typeface="BlinkMacSystemFont"/>
              </a:rPr>
              <a:t>Waterpipe tobacco smoking (WTS) resulted in inducing memory impairment, </a:t>
            </a:r>
            <a:r>
              <a:rPr lang="en-US" b="1" i="0" dirty="0">
                <a:solidFill>
                  <a:srgbClr val="212121"/>
                </a:solidFill>
                <a:effectLst/>
                <a:latin typeface="BlinkMacSystemFont"/>
              </a:rPr>
              <a:t>which was prevented by </a:t>
            </a:r>
            <a:r>
              <a:rPr lang="en-US" b="1" i="0" dirty="0">
                <a:solidFill>
                  <a:srgbClr val="FF0000"/>
                </a:solidFill>
                <a:effectLst/>
                <a:latin typeface="BlinkMacSystemFont"/>
              </a:rPr>
              <a:t>Vit C </a:t>
            </a:r>
            <a:r>
              <a:rPr lang="en-US" b="1" i="0" dirty="0">
                <a:solidFill>
                  <a:srgbClr val="212121"/>
                </a:solidFill>
                <a:effectLst/>
                <a:latin typeface="BlinkMacSystemFont"/>
              </a:rPr>
              <a:t>administration</a:t>
            </a:r>
            <a:r>
              <a:rPr lang="en-US" b="0" i="0" dirty="0">
                <a:solidFill>
                  <a:srgbClr val="212121"/>
                </a:solidFill>
                <a:effectLst/>
                <a:latin typeface="BlinkMacSystemFont"/>
              </a:rPr>
              <a:t>. </a:t>
            </a:r>
          </a:p>
          <a:p>
            <a:r>
              <a:rPr lang="en-US" b="0" i="0" dirty="0">
                <a:solidFill>
                  <a:srgbClr val="212121"/>
                </a:solidFill>
                <a:effectLst/>
                <a:latin typeface="BlinkMacSystemFont"/>
              </a:rPr>
              <a:t>WTS exposure impaired both short- and long-term memory (p &lt; .05). </a:t>
            </a:r>
          </a:p>
          <a:p>
            <a:r>
              <a:rPr lang="en-US" b="0" i="0" dirty="0">
                <a:solidFill>
                  <a:srgbClr val="212121"/>
                </a:solidFill>
                <a:effectLst/>
                <a:latin typeface="BlinkMacSystemFont"/>
              </a:rPr>
              <a:t>This could be related to preserving hippocampus antioxidant mechanisms by </a:t>
            </a:r>
            <a:r>
              <a:rPr lang="en-US" b="0" i="0" dirty="0">
                <a:solidFill>
                  <a:srgbClr val="FF0000"/>
                </a:solidFill>
                <a:effectLst/>
                <a:latin typeface="BlinkMacSystemFont"/>
              </a:rPr>
              <a:t>vitamin C</a:t>
            </a:r>
            <a:r>
              <a:rPr lang="en-US" b="0" i="0" dirty="0">
                <a:solidFill>
                  <a:srgbClr val="212121"/>
                </a:solidFill>
                <a:effectLst/>
                <a:latin typeface="BlinkMacSystemFont"/>
              </a:rPr>
              <a:t> during WTS exposure.</a:t>
            </a:r>
          </a:p>
          <a:p>
            <a:pPr marL="0" indent="0">
              <a:buNone/>
            </a:pPr>
            <a:endParaRPr lang="en-US" b="0" i="0" dirty="0">
              <a:solidFill>
                <a:srgbClr val="212121"/>
              </a:solidFill>
              <a:effectLst/>
              <a:latin typeface="BlinkMacSystemFont"/>
            </a:endParaRPr>
          </a:p>
          <a:p>
            <a:r>
              <a:rPr lang="en-US" sz="1500" dirty="0">
                <a:solidFill>
                  <a:srgbClr val="212121"/>
                </a:solidFill>
                <a:latin typeface="BlinkMacSystemFont"/>
              </a:rPr>
              <a:t>MAY </a:t>
            </a:r>
            <a:r>
              <a:rPr lang="en-US" sz="1500" dirty="0" err="1">
                <a:solidFill>
                  <a:srgbClr val="212121"/>
                </a:solidFill>
                <a:latin typeface="BlinkMacSystemFont"/>
              </a:rPr>
              <a:t>Alqudah</a:t>
            </a:r>
            <a:r>
              <a:rPr lang="en-US" sz="1500" dirty="0">
                <a:solidFill>
                  <a:srgbClr val="212121"/>
                </a:solidFill>
                <a:latin typeface="BlinkMacSystemFont"/>
              </a:rPr>
              <a:t>, KH </a:t>
            </a:r>
            <a:r>
              <a:rPr lang="en-US" sz="1500" dirty="0" err="1">
                <a:solidFill>
                  <a:srgbClr val="212121"/>
                </a:solidFill>
                <a:latin typeface="BlinkMacSystemFont"/>
              </a:rPr>
              <a:t>Alzoubi</a:t>
            </a:r>
            <a:r>
              <a:rPr lang="en-US" sz="1500" dirty="0">
                <a:solidFill>
                  <a:srgbClr val="212121"/>
                </a:solidFill>
                <a:latin typeface="BlinkMacSystemFont"/>
              </a:rPr>
              <a:t>, GM </a:t>
            </a:r>
            <a:r>
              <a:rPr lang="en-US" sz="1500" dirty="0" err="1">
                <a:solidFill>
                  <a:srgbClr val="212121"/>
                </a:solidFill>
                <a:latin typeface="BlinkMacSystemFont"/>
              </a:rPr>
              <a:t>Ma’abrih</a:t>
            </a:r>
            <a:r>
              <a:rPr lang="en-US" sz="1500" dirty="0">
                <a:solidFill>
                  <a:srgbClr val="212121"/>
                </a:solidFill>
                <a:latin typeface="BlinkMacSystemFont"/>
              </a:rPr>
              <a:t>, et al. Vitamin C  Prevents Memory Impairment Induced by Waterpipe Smoke: Role of Oxidative Stress </a:t>
            </a:r>
            <a:r>
              <a:rPr lang="en-US" sz="1500" dirty="0" err="1">
                <a:solidFill>
                  <a:srgbClr val="212121"/>
                </a:solidFill>
                <a:latin typeface="BlinkMacSystemFont"/>
              </a:rPr>
              <a:t>Inhal</a:t>
            </a:r>
            <a:r>
              <a:rPr lang="en-US" sz="1500" dirty="0">
                <a:solidFill>
                  <a:srgbClr val="212121"/>
                </a:solidFill>
                <a:latin typeface="BlinkMacSystemFont"/>
              </a:rPr>
              <a:t> </a:t>
            </a:r>
            <a:r>
              <a:rPr lang="en-US" sz="1500" dirty="0" err="1">
                <a:solidFill>
                  <a:srgbClr val="212121"/>
                </a:solidFill>
                <a:latin typeface="BlinkMacSystemFont"/>
              </a:rPr>
              <a:t>Toxicol</a:t>
            </a:r>
            <a:r>
              <a:rPr lang="en-US" sz="1500" dirty="0">
                <a:solidFill>
                  <a:srgbClr val="212121"/>
                </a:solidFill>
                <a:latin typeface="BlinkMacSystemFont"/>
              </a:rPr>
              <a:t>. Mar-Apr  2018;30(4-5):141-148.</a:t>
            </a:r>
            <a:endParaRPr lang="en-US" sz="1500" dirty="0"/>
          </a:p>
        </p:txBody>
      </p:sp>
      <p:sp>
        <p:nvSpPr>
          <p:cNvPr id="4" name="Date Placeholder 3">
            <a:extLst>
              <a:ext uri="{FF2B5EF4-FFF2-40B4-BE49-F238E27FC236}">
                <a16:creationId xmlns:a16="http://schemas.microsoft.com/office/drawing/2014/main" id="{0D191C54-AD75-4503-BA9A-70F0CA0656EE}"/>
              </a:ext>
            </a:extLst>
          </p:cNvPr>
          <p:cNvSpPr>
            <a:spLocks noGrp="1"/>
          </p:cNvSpPr>
          <p:nvPr>
            <p:ph type="dt" sz="half" idx="10"/>
          </p:nvPr>
        </p:nvSpPr>
        <p:spPr>
          <a:xfrm>
            <a:off x="457199" y="6356350"/>
            <a:ext cx="5534297"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9A9560C4-3936-4C4A-A392-25103338BA91}"/>
              </a:ext>
            </a:extLst>
          </p:cNvPr>
          <p:cNvSpPr>
            <a:spLocks noGrp="1"/>
          </p:cNvSpPr>
          <p:nvPr>
            <p:ph type="sldNum" sz="quarter" idx="12"/>
          </p:nvPr>
        </p:nvSpPr>
        <p:spPr/>
        <p:txBody>
          <a:bodyPr/>
          <a:lstStyle/>
          <a:p>
            <a:fld id="{B6F15528-21DE-4FAA-801E-634DDDAF4B2B}" type="slidenum">
              <a:rPr lang="en-US" smtClean="0"/>
              <a:pPr/>
              <a:t>38</a:t>
            </a:fld>
            <a:endParaRPr lang="en-US"/>
          </a:p>
        </p:txBody>
      </p:sp>
    </p:spTree>
    <p:extLst>
      <p:ext uri="{BB962C8B-B14F-4D97-AF65-F5344CB8AC3E}">
        <p14:creationId xmlns:p14="http://schemas.microsoft.com/office/powerpoint/2010/main" val="32846188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B7158-D8F6-4126-9F0B-803489ACA90D}"/>
              </a:ext>
            </a:extLst>
          </p:cNvPr>
          <p:cNvSpPr>
            <a:spLocks noGrp="1"/>
          </p:cNvSpPr>
          <p:nvPr>
            <p:ph type="title"/>
          </p:nvPr>
        </p:nvSpPr>
        <p:spPr/>
        <p:txBody>
          <a:bodyPr>
            <a:normAutofit fontScale="90000"/>
          </a:bodyPr>
          <a:lstStyle/>
          <a:p>
            <a:r>
              <a:rPr lang="en-US" dirty="0"/>
              <a:t>Vitamin C supplement modifies COPD in smokers</a:t>
            </a:r>
          </a:p>
        </p:txBody>
      </p:sp>
      <p:sp>
        <p:nvSpPr>
          <p:cNvPr id="3" name="Content Placeholder 2">
            <a:extLst>
              <a:ext uri="{FF2B5EF4-FFF2-40B4-BE49-F238E27FC236}">
                <a16:creationId xmlns:a16="http://schemas.microsoft.com/office/drawing/2014/main" id="{FDCE2496-3A18-4918-8419-CD3F33E3E696}"/>
              </a:ext>
            </a:extLst>
          </p:cNvPr>
          <p:cNvSpPr>
            <a:spLocks noGrp="1"/>
          </p:cNvSpPr>
          <p:nvPr>
            <p:ph idx="1"/>
          </p:nvPr>
        </p:nvSpPr>
        <p:spPr/>
        <p:txBody>
          <a:bodyPr>
            <a:normAutofit/>
          </a:bodyPr>
          <a:lstStyle/>
          <a:p>
            <a:r>
              <a:rPr lang="en-US" b="0" i="0" dirty="0">
                <a:solidFill>
                  <a:srgbClr val="FF0000"/>
                </a:solidFill>
                <a:effectLst/>
                <a:latin typeface="BlinkMacSystemFont"/>
              </a:rPr>
              <a:t>Vitamin C </a:t>
            </a:r>
            <a:r>
              <a:rPr lang="en-US" b="0" i="0" dirty="0">
                <a:solidFill>
                  <a:srgbClr val="212121"/>
                </a:solidFill>
                <a:effectLst/>
                <a:latin typeface="BlinkMacSystemFont"/>
              </a:rPr>
              <a:t>has a protective role against the risk of obstructive airways disease.</a:t>
            </a:r>
          </a:p>
          <a:p>
            <a:pPr marL="0" indent="0">
              <a:buNone/>
            </a:pPr>
            <a:endParaRPr lang="en-US" b="0" i="0" dirty="0">
              <a:solidFill>
                <a:srgbClr val="212121"/>
              </a:solidFill>
              <a:effectLst/>
              <a:latin typeface="BlinkMacSystemFont"/>
            </a:endParaRPr>
          </a:p>
          <a:p>
            <a:r>
              <a:rPr lang="en-US" b="0" i="0" dirty="0">
                <a:solidFill>
                  <a:srgbClr val="FF0000"/>
                </a:solidFill>
                <a:effectLst/>
                <a:latin typeface="BlinkMacSystemFont"/>
              </a:rPr>
              <a:t>Vitamin C </a:t>
            </a:r>
            <a:r>
              <a:rPr lang="en-US" b="0" i="0" dirty="0">
                <a:solidFill>
                  <a:srgbClr val="212121"/>
                </a:solidFill>
                <a:effectLst/>
                <a:latin typeface="BlinkMacSystemFont"/>
              </a:rPr>
              <a:t>an </a:t>
            </a:r>
            <a:r>
              <a:rPr lang="en-US" b="1" i="0" dirty="0">
                <a:solidFill>
                  <a:srgbClr val="212121"/>
                </a:solidFill>
                <a:effectLst/>
                <a:latin typeface="BlinkMacSystemFont"/>
              </a:rPr>
              <a:t>effective modifier for the adverse effects of smoking on the risk of obstructive airways disease.</a:t>
            </a:r>
          </a:p>
          <a:p>
            <a:pPr marL="0" indent="0">
              <a:buNone/>
            </a:pPr>
            <a:endParaRPr lang="en-US" b="0" i="0" dirty="0">
              <a:solidFill>
                <a:srgbClr val="212121"/>
              </a:solidFill>
              <a:effectLst/>
              <a:latin typeface="BlinkMacSystemFont"/>
            </a:endParaRPr>
          </a:p>
          <a:p>
            <a:r>
              <a:rPr lang="en-US" sz="1400" dirty="0">
                <a:solidFill>
                  <a:srgbClr val="212121"/>
                </a:solidFill>
                <a:latin typeface="BlinkMacSystemFont"/>
              </a:rPr>
              <a:t>LA </a:t>
            </a:r>
            <a:r>
              <a:rPr lang="en-US" sz="1400" dirty="0" err="1">
                <a:solidFill>
                  <a:srgbClr val="212121"/>
                </a:solidFill>
                <a:latin typeface="BlinkMacSystemFont"/>
              </a:rPr>
              <a:t>Sargeant</a:t>
            </a:r>
            <a:r>
              <a:rPr lang="en-US" sz="1400" dirty="0">
                <a:solidFill>
                  <a:srgbClr val="212121"/>
                </a:solidFill>
                <a:latin typeface="BlinkMacSystemFont"/>
              </a:rPr>
              <a:t>, A </a:t>
            </a:r>
            <a:r>
              <a:rPr lang="en-US" sz="1400" dirty="0" err="1">
                <a:solidFill>
                  <a:srgbClr val="212121"/>
                </a:solidFill>
                <a:latin typeface="BlinkMacSystemFont"/>
              </a:rPr>
              <a:t>Jaeckel,NJ</a:t>
            </a:r>
            <a:r>
              <a:rPr lang="en-US" sz="1400" dirty="0">
                <a:solidFill>
                  <a:srgbClr val="212121"/>
                </a:solidFill>
                <a:latin typeface="BlinkMacSystemFont"/>
              </a:rPr>
              <a:t> Wareham.</a:t>
            </a:r>
            <a:r>
              <a:rPr lang="en-US" sz="1400" i="0" dirty="0">
                <a:solidFill>
                  <a:srgbClr val="212121"/>
                </a:solidFill>
                <a:effectLst/>
                <a:latin typeface="Merriweather"/>
              </a:rPr>
              <a:t> Interaction of vitamin C with the relation between smoking and obstructive airways disease in EPIC Norfolk. European Prospective Investigation into Cancer and Nutrition. Eur Respir J 2000Sept;16(3):397-403</a:t>
            </a:r>
          </a:p>
          <a:p>
            <a:endParaRPr lang="en-US" dirty="0"/>
          </a:p>
        </p:txBody>
      </p:sp>
      <p:sp>
        <p:nvSpPr>
          <p:cNvPr id="4" name="Date Placeholder 3">
            <a:extLst>
              <a:ext uri="{FF2B5EF4-FFF2-40B4-BE49-F238E27FC236}">
                <a16:creationId xmlns:a16="http://schemas.microsoft.com/office/drawing/2014/main" id="{E7A914C1-1DFF-4EE7-AF5F-2622C84312D4}"/>
              </a:ext>
            </a:extLst>
          </p:cNvPr>
          <p:cNvSpPr>
            <a:spLocks noGrp="1"/>
          </p:cNvSpPr>
          <p:nvPr>
            <p:ph type="dt" sz="half" idx="10"/>
          </p:nvPr>
        </p:nvSpPr>
        <p:spPr>
          <a:xfrm>
            <a:off x="457199" y="6356350"/>
            <a:ext cx="5098869"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974654E4-A7CD-44BE-B33A-7636EF86ED19}"/>
              </a:ext>
            </a:extLst>
          </p:cNvPr>
          <p:cNvSpPr>
            <a:spLocks noGrp="1"/>
          </p:cNvSpPr>
          <p:nvPr>
            <p:ph type="sldNum" sz="quarter" idx="12"/>
          </p:nvPr>
        </p:nvSpPr>
        <p:spPr/>
        <p:txBody>
          <a:bodyPr/>
          <a:lstStyle/>
          <a:p>
            <a:fld id="{B6F15528-21DE-4FAA-801E-634DDDAF4B2B}" type="slidenum">
              <a:rPr lang="en-US" smtClean="0"/>
              <a:pPr/>
              <a:t>39</a:t>
            </a:fld>
            <a:endParaRPr lang="en-US"/>
          </a:p>
        </p:txBody>
      </p:sp>
    </p:spTree>
    <p:extLst>
      <p:ext uri="{BB962C8B-B14F-4D97-AF65-F5344CB8AC3E}">
        <p14:creationId xmlns:p14="http://schemas.microsoft.com/office/powerpoint/2010/main" val="4033343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C9462-0C0E-4489-BAA4-4F5E9E2DEEBC}"/>
              </a:ext>
            </a:extLst>
          </p:cNvPr>
          <p:cNvSpPr>
            <a:spLocks noGrp="1"/>
          </p:cNvSpPr>
          <p:nvPr>
            <p:ph type="title"/>
          </p:nvPr>
        </p:nvSpPr>
        <p:spPr/>
        <p:txBody>
          <a:bodyPr/>
          <a:lstStyle/>
          <a:p>
            <a:r>
              <a:rPr lang="en-US" dirty="0"/>
              <a:t>Our Purpose Today</a:t>
            </a:r>
          </a:p>
        </p:txBody>
      </p:sp>
      <p:sp>
        <p:nvSpPr>
          <p:cNvPr id="3" name="Content Placeholder 2">
            <a:extLst>
              <a:ext uri="{FF2B5EF4-FFF2-40B4-BE49-F238E27FC236}">
                <a16:creationId xmlns:a16="http://schemas.microsoft.com/office/drawing/2014/main" id="{44CCC688-B0F1-4E69-9570-6F495E88E1EE}"/>
              </a:ext>
            </a:extLst>
          </p:cNvPr>
          <p:cNvSpPr>
            <a:spLocks noGrp="1"/>
          </p:cNvSpPr>
          <p:nvPr>
            <p:ph idx="1"/>
          </p:nvPr>
        </p:nvSpPr>
        <p:spPr/>
        <p:txBody>
          <a:bodyPr/>
          <a:lstStyle/>
          <a:p>
            <a:pPr marL="0" indent="0">
              <a:buNone/>
            </a:pPr>
            <a:r>
              <a:rPr lang="en-US" dirty="0"/>
              <a:t>	3.	Reveal that N-acetylcysteine 	(NAC): helps with </a:t>
            </a:r>
            <a:r>
              <a:rPr lang="en-US" b="1" dirty="0"/>
              <a:t>relapse prevention 	</a:t>
            </a:r>
            <a:r>
              <a:rPr lang="en-US" dirty="0"/>
              <a:t>once smokers quit and has salutary 	effects.	</a:t>
            </a:r>
          </a:p>
          <a:p>
            <a:pPr marL="0" indent="0">
              <a:buNone/>
            </a:pPr>
            <a:r>
              <a:rPr lang="en-US" dirty="0"/>
              <a:t>	</a:t>
            </a:r>
          </a:p>
          <a:p>
            <a:pPr marL="0" indent="0">
              <a:buNone/>
            </a:pPr>
            <a:endParaRPr lang="en-US" dirty="0"/>
          </a:p>
        </p:txBody>
      </p:sp>
      <p:sp>
        <p:nvSpPr>
          <p:cNvPr id="4" name="Date Placeholder 3">
            <a:extLst>
              <a:ext uri="{FF2B5EF4-FFF2-40B4-BE49-F238E27FC236}">
                <a16:creationId xmlns:a16="http://schemas.microsoft.com/office/drawing/2014/main" id="{428FA6AB-81B5-474D-8624-F0BA930F8A70}"/>
              </a:ext>
            </a:extLst>
          </p:cNvPr>
          <p:cNvSpPr>
            <a:spLocks noGrp="1"/>
          </p:cNvSpPr>
          <p:nvPr>
            <p:ph type="dt" sz="half" idx="10"/>
          </p:nvPr>
        </p:nvSpPr>
        <p:spPr>
          <a:xfrm>
            <a:off x="457199" y="6356350"/>
            <a:ext cx="4994367" cy="365125"/>
          </a:xfrm>
        </p:spPr>
        <p:txBody>
          <a:bodyPr/>
          <a:lstStyle/>
          <a:p>
            <a:fld id="{77CF805D-3385-495E-97CD-DED77A2DFBDC}" type="datetime1">
              <a:rPr lang="en-US" smtClean="0"/>
              <a:pPr/>
              <a:t>10/30/2025</a:t>
            </a:fld>
            <a:r>
              <a:rPr lang="en-US" sz="1200" b="1" dirty="0">
                <a:solidFill>
                  <a:schemeClr val="tx1"/>
                </a:solidFill>
                <a:latin typeface="Arial" panose="020B0604020202020204" pitchFamily="34" charset="0"/>
                <a:cs typeface="Arial" panose="020B0604020202020204" pitchFamily="34" charset="0"/>
              </a:rPr>
              <a:t> ©2019-2023 Harlan Bieley, MD, MS, All Rights Reserved</a:t>
            </a:r>
            <a:endParaRPr lang="en-US" dirty="0"/>
          </a:p>
        </p:txBody>
      </p:sp>
      <p:sp>
        <p:nvSpPr>
          <p:cNvPr id="5" name="Slide Number Placeholder 4">
            <a:extLst>
              <a:ext uri="{FF2B5EF4-FFF2-40B4-BE49-F238E27FC236}">
                <a16:creationId xmlns:a16="http://schemas.microsoft.com/office/drawing/2014/main" id="{B4DF607C-8439-442F-87CB-C2D29BB3D541}"/>
              </a:ext>
            </a:extLst>
          </p:cNvPr>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35310687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E679C-C495-4F21-9A25-C0A37C1F9DCD}"/>
              </a:ext>
            </a:extLst>
          </p:cNvPr>
          <p:cNvSpPr>
            <a:spLocks noGrp="1"/>
          </p:cNvSpPr>
          <p:nvPr>
            <p:ph type="title"/>
          </p:nvPr>
        </p:nvSpPr>
        <p:spPr/>
        <p:txBody>
          <a:bodyPr>
            <a:normAutofit/>
          </a:bodyPr>
          <a:lstStyle/>
          <a:p>
            <a:r>
              <a:rPr lang="en-US" dirty="0"/>
              <a:t>Vitamin C supplement</a:t>
            </a:r>
          </a:p>
        </p:txBody>
      </p:sp>
      <p:sp>
        <p:nvSpPr>
          <p:cNvPr id="3" name="Content Placeholder 2">
            <a:extLst>
              <a:ext uri="{FF2B5EF4-FFF2-40B4-BE49-F238E27FC236}">
                <a16:creationId xmlns:a16="http://schemas.microsoft.com/office/drawing/2014/main" id="{7A3E10DF-4551-4542-A107-69D2B7829871}"/>
              </a:ext>
            </a:extLst>
          </p:cNvPr>
          <p:cNvSpPr>
            <a:spLocks noGrp="1"/>
          </p:cNvSpPr>
          <p:nvPr>
            <p:ph idx="1"/>
          </p:nvPr>
        </p:nvSpPr>
        <p:spPr/>
        <p:txBody>
          <a:bodyPr>
            <a:normAutofit/>
          </a:bodyPr>
          <a:lstStyle/>
          <a:p>
            <a:r>
              <a:rPr lang="en-US" b="0" i="0" dirty="0">
                <a:solidFill>
                  <a:srgbClr val="212121"/>
                </a:solidFill>
                <a:effectLst/>
                <a:latin typeface="BlinkMacSystemFont"/>
              </a:rPr>
              <a:t>This study (108 patients) </a:t>
            </a:r>
          </a:p>
          <a:p>
            <a:r>
              <a:rPr lang="en-US" b="0" i="0" dirty="0">
                <a:solidFill>
                  <a:srgbClr val="212121"/>
                </a:solidFill>
                <a:effectLst/>
                <a:latin typeface="BlinkMacSystemFont"/>
              </a:rPr>
              <a:t>higher intake of </a:t>
            </a:r>
            <a:r>
              <a:rPr lang="en-US" b="0" i="0" dirty="0">
                <a:solidFill>
                  <a:srgbClr val="FF0000"/>
                </a:solidFill>
                <a:effectLst/>
                <a:latin typeface="BlinkMacSystemFont"/>
              </a:rPr>
              <a:t>vitamin C</a:t>
            </a:r>
            <a:r>
              <a:rPr lang="en-US" b="0" i="0" dirty="0">
                <a:solidFill>
                  <a:srgbClr val="212121"/>
                </a:solidFill>
                <a:effectLst/>
                <a:latin typeface="BlinkMacSystemFont"/>
              </a:rPr>
              <a:t> </a:t>
            </a:r>
            <a:r>
              <a:rPr lang="en-US" b="1" i="0" dirty="0">
                <a:solidFill>
                  <a:srgbClr val="212121"/>
                </a:solidFill>
                <a:effectLst/>
                <a:latin typeface="BlinkMacSystemFont"/>
              </a:rPr>
              <a:t>is associated with the decreased risk of non-fatal Ischemic Heart Disease (IHD) in a population with a high prevalence of smoking</a:t>
            </a:r>
            <a:r>
              <a:rPr lang="en-US" b="0" i="0" dirty="0">
                <a:solidFill>
                  <a:srgbClr val="212121"/>
                </a:solidFill>
                <a:effectLst/>
                <a:latin typeface="BlinkMacSystemFont"/>
              </a:rPr>
              <a:t>.</a:t>
            </a:r>
          </a:p>
          <a:p>
            <a:pPr marL="0" indent="0">
              <a:buNone/>
            </a:pPr>
            <a:endParaRPr lang="en-US" b="0" i="0" dirty="0">
              <a:solidFill>
                <a:srgbClr val="212121"/>
              </a:solidFill>
              <a:effectLst/>
              <a:latin typeface="BlinkMacSystemFont"/>
            </a:endParaRPr>
          </a:p>
          <a:p>
            <a:r>
              <a:rPr lang="en-US" sz="1200" dirty="0">
                <a:solidFill>
                  <a:srgbClr val="212121"/>
                </a:solidFill>
                <a:latin typeface="BlinkMacSystemFont"/>
              </a:rPr>
              <a:t>CM Nam, KW Oh, KH Lee, et al. Vitamin C Intake and Risk of Ischemic Heart Disease in a </a:t>
            </a:r>
            <a:r>
              <a:rPr lang="en-US" sz="1200" dirty="0" err="1">
                <a:solidFill>
                  <a:srgbClr val="212121"/>
                </a:solidFill>
                <a:latin typeface="BlinkMacSystemFont"/>
              </a:rPr>
              <a:t>Popluation</a:t>
            </a:r>
            <a:r>
              <a:rPr lang="en-US" sz="1200" dirty="0">
                <a:solidFill>
                  <a:srgbClr val="212121"/>
                </a:solidFill>
                <a:latin typeface="BlinkMacSystemFont"/>
              </a:rPr>
              <a:t> With a High Prevalence of Smoking. J am Coll </a:t>
            </a:r>
            <a:r>
              <a:rPr lang="en-US" sz="1200" dirty="0" err="1">
                <a:solidFill>
                  <a:srgbClr val="212121"/>
                </a:solidFill>
                <a:latin typeface="BlinkMacSystemFont"/>
              </a:rPr>
              <a:t>Nutr</a:t>
            </a:r>
            <a:r>
              <a:rPr lang="en-US" sz="1200" dirty="0">
                <a:solidFill>
                  <a:srgbClr val="212121"/>
                </a:solidFill>
                <a:latin typeface="BlinkMacSystemFont"/>
              </a:rPr>
              <a:t> 2003 Oct;22(5):372-8.</a:t>
            </a:r>
          </a:p>
          <a:p>
            <a:pPr marL="0" indent="0">
              <a:buNone/>
            </a:pPr>
            <a:endParaRPr lang="en-US" sz="900" b="0" i="0" dirty="0">
              <a:solidFill>
                <a:srgbClr val="000000"/>
              </a:solidFill>
              <a:effectLst/>
              <a:latin typeface="Times New Roman" panose="02020603050405020304" pitchFamily="18" charset="0"/>
            </a:endParaRPr>
          </a:p>
        </p:txBody>
      </p:sp>
      <p:sp>
        <p:nvSpPr>
          <p:cNvPr id="4" name="Date Placeholder 3">
            <a:extLst>
              <a:ext uri="{FF2B5EF4-FFF2-40B4-BE49-F238E27FC236}">
                <a16:creationId xmlns:a16="http://schemas.microsoft.com/office/drawing/2014/main" id="{3302085B-4FA6-478F-B2A4-777F6CB38CF8}"/>
              </a:ext>
            </a:extLst>
          </p:cNvPr>
          <p:cNvSpPr>
            <a:spLocks noGrp="1"/>
          </p:cNvSpPr>
          <p:nvPr>
            <p:ph type="dt" sz="half" idx="10"/>
          </p:nvPr>
        </p:nvSpPr>
        <p:spPr>
          <a:xfrm>
            <a:off x="457199" y="6356350"/>
            <a:ext cx="4985657"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FF9DE8C6-1DA6-4644-B9A0-6ECBC74459C1}"/>
              </a:ext>
            </a:extLst>
          </p:cNvPr>
          <p:cNvSpPr>
            <a:spLocks noGrp="1"/>
          </p:cNvSpPr>
          <p:nvPr>
            <p:ph type="sldNum" sz="quarter" idx="12"/>
          </p:nvPr>
        </p:nvSpPr>
        <p:spPr/>
        <p:txBody>
          <a:bodyPr/>
          <a:lstStyle/>
          <a:p>
            <a:fld id="{B6F15528-21DE-4FAA-801E-634DDDAF4B2B}" type="slidenum">
              <a:rPr lang="en-US" smtClean="0"/>
              <a:pPr/>
              <a:t>40</a:t>
            </a:fld>
            <a:endParaRPr lang="en-US"/>
          </a:p>
        </p:txBody>
      </p:sp>
    </p:spTree>
    <p:extLst>
      <p:ext uri="{BB962C8B-B14F-4D97-AF65-F5344CB8AC3E}">
        <p14:creationId xmlns:p14="http://schemas.microsoft.com/office/powerpoint/2010/main" val="35460432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Autofit/>
          </a:bodyPr>
          <a:lstStyle/>
          <a:p>
            <a:r>
              <a:rPr lang="en-US" sz="2800" dirty="0"/>
              <a:t>Vitamin C and vitamin E more efficient in reducing the inflammatory process combined than alone</a:t>
            </a:r>
          </a:p>
        </p:txBody>
      </p:sp>
      <p:sp>
        <p:nvSpPr>
          <p:cNvPr id="3" name="Content Placeholder 2"/>
          <p:cNvSpPr>
            <a:spLocks noGrp="1"/>
          </p:cNvSpPr>
          <p:nvPr>
            <p:ph idx="1"/>
          </p:nvPr>
        </p:nvSpPr>
        <p:spPr>
          <a:xfrm>
            <a:off x="457200" y="1676400"/>
            <a:ext cx="8229600" cy="4525963"/>
          </a:xfrm>
        </p:spPr>
        <p:txBody>
          <a:bodyPr>
            <a:normAutofit/>
          </a:bodyPr>
          <a:lstStyle/>
          <a:p>
            <a:r>
              <a:rPr lang="en-US" dirty="0"/>
              <a:t>The inflammatory process after cigarette exposures was reduced by </a:t>
            </a:r>
            <a:r>
              <a:rPr lang="en-US" dirty="0">
                <a:solidFill>
                  <a:srgbClr val="FF0000"/>
                </a:solidFill>
              </a:rPr>
              <a:t>ascorbic acid (</a:t>
            </a:r>
            <a:r>
              <a:rPr lang="en-US" b="1" dirty="0">
                <a:solidFill>
                  <a:srgbClr val="FF0000"/>
                </a:solidFill>
              </a:rPr>
              <a:t>vitamin C</a:t>
            </a:r>
            <a:r>
              <a:rPr lang="en-US" dirty="0">
                <a:solidFill>
                  <a:srgbClr val="FF0000"/>
                </a:solidFill>
              </a:rPr>
              <a:t>) , alpha-tocopherol (</a:t>
            </a:r>
            <a:r>
              <a:rPr lang="en-US" b="1" dirty="0">
                <a:solidFill>
                  <a:srgbClr val="FF0000"/>
                </a:solidFill>
              </a:rPr>
              <a:t>vitamin E</a:t>
            </a:r>
            <a:r>
              <a:rPr lang="en-US" dirty="0">
                <a:solidFill>
                  <a:srgbClr val="FF0000"/>
                </a:solidFill>
              </a:rPr>
              <a:t>) </a:t>
            </a:r>
            <a:r>
              <a:rPr lang="en-US" dirty="0"/>
              <a:t>more efficiently by both vitamin supplementations.</a:t>
            </a:r>
          </a:p>
          <a:p>
            <a:pPr>
              <a:buNone/>
            </a:pPr>
            <a:endParaRPr lang="en-US" dirty="0"/>
          </a:p>
          <a:p>
            <a:r>
              <a:rPr lang="en-US" sz="1000" dirty="0">
                <a:hlinkClick r:id="rId3"/>
              </a:rPr>
              <a:t>Silva </a:t>
            </a:r>
            <a:r>
              <a:rPr lang="en-US" sz="1000" dirty="0" err="1">
                <a:hlinkClick r:id="rId3"/>
              </a:rPr>
              <a:t>Bezerra</a:t>
            </a:r>
            <a:r>
              <a:rPr lang="en-US" sz="1000" dirty="0">
                <a:hlinkClick r:id="rId3"/>
              </a:rPr>
              <a:t> F</a:t>
            </a:r>
            <a:r>
              <a:rPr lang="en-US" sz="1000" dirty="0"/>
              <a:t>, </a:t>
            </a:r>
            <a:r>
              <a:rPr lang="en-US" sz="1000" dirty="0" err="1">
                <a:hlinkClick r:id="rId4"/>
              </a:rPr>
              <a:t>Valença</a:t>
            </a:r>
            <a:r>
              <a:rPr lang="en-US" sz="1000" dirty="0">
                <a:hlinkClick r:id="rId4"/>
              </a:rPr>
              <a:t> SS</a:t>
            </a:r>
            <a:r>
              <a:rPr lang="en-US" sz="1000" dirty="0"/>
              <a:t>, </a:t>
            </a:r>
            <a:r>
              <a:rPr lang="en-US" sz="1000" dirty="0" err="1">
                <a:hlinkClick r:id="rId5"/>
              </a:rPr>
              <a:t>Lanzetti</a:t>
            </a:r>
            <a:r>
              <a:rPr lang="en-US" sz="1000" dirty="0">
                <a:hlinkClick r:id="rId5"/>
              </a:rPr>
              <a:t> M</a:t>
            </a:r>
            <a:r>
              <a:rPr lang="en-US" sz="1000" dirty="0"/>
              <a:t>, et al. </a:t>
            </a:r>
            <a:r>
              <a:rPr lang="en-US" sz="1000" b="1" dirty="0"/>
              <a:t>Alpha-</a:t>
            </a:r>
            <a:r>
              <a:rPr lang="en-US" sz="1000" b="1" dirty="0" err="1"/>
              <a:t>tocopherol</a:t>
            </a:r>
            <a:r>
              <a:rPr lang="en-US" sz="1000" b="1" dirty="0"/>
              <a:t> and ascorbic acid supplementation reduced acute lung inflammatory response by cigarette smoke in mouse.</a:t>
            </a:r>
            <a:r>
              <a:rPr lang="en-US" sz="1000" dirty="0"/>
              <a:t> Nutrition. 2006 Nov-Dec;22(11-12):1192-201.</a:t>
            </a:r>
          </a:p>
          <a:p>
            <a:endParaRPr lang="en-US" dirty="0"/>
          </a:p>
        </p:txBody>
      </p:sp>
      <p:sp>
        <p:nvSpPr>
          <p:cNvPr id="4" name="Date Placeholder 3"/>
          <p:cNvSpPr>
            <a:spLocks noGrp="1"/>
          </p:cNvSpPr>
          <p:nvPr>
            <p:ph type="dt" sz="half" idx="10"/>
          </p:nvPr>
        </p:nvSpPr>
        <p:spPr>
          <a:xfrm>
            <a:off x="457199" y="6356350"/>
            <a:ext cx="4837611" cy="365125"/>
          </a:xfrm>
        </p:spPr>
        <p:txBody>
          <a:bodyPr/>
          <a:lstStyle/>
          <a:p>
            <a:fld id="{07FBA0A2-D087-4BC9-9512-859D4BBF3BA2}"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41</a:t>
            </a:fld>
            <a:endParaRPr lang="en-US"/>
          </a:p>
        </p:txBody>
      </p:sp>
    </p:spTree>
    <p:extLst>
      <p:ext uri="{BB962C8B-B14F-4D97-AF65-F5344CB8AC3E}">
        <p14:creationId xmlns:p14="http://schemas.microsoft.com/office/powerpoint/2010/main" val="10665819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BF1AA-68C8-482E-85A3-3730D9DD38EF}"/>
              </a:ext>
            </a:extLst>
          </p:cNvPr>
          <p:cNvSpPr>
            <a:spLocks noGrp="1"/>
          </p:cNvSpPr>
          <p:nvPr>
            <p:ph type="title"/>
          </p:nvPr>
        </p:nvSpPr>
        <p:spPr/>
        <p:txBody>
          <a:bodyPr/>
          <a:lstStyle/>
          <a:p>
            <a:r>
              <a:rPr lang="en-US" dirty="0"/>
              <a:t>Vitamin C replenishment</a:t>
            </a:r>
          </a:p>
        </p:txBody>
      </p:sp>
      <p:sp>
        <p:nvSpPr>
          <p:cNvPr id="3" name="Content Placeholder 2">
            <a:extLst>
              <a:ext uri="{FF2B5EF4-FFF2-40B4-BE49-F238E27FC236}">
                <a16:creationId xmlns:a16="http://schemas.microsoft.com/office/drawing/2014/main" id="{62C02D57-4E12-4E17-969A-DCF34F3D6886}"/>
              </a:ext>
            </a:extLst>
          </p:cNvPr>
          <p:cNvSpPr>
            <a:spLocks noGrp="1"/>
          </p:cNvSpPr>
          <p:nvPr>
            <p:ph idx="1"/>
          </p:nvPr>
        </p:nvSpPr>
        <p:spPr>
          <a:xfrm>
            <a:off x="457200" y="1600200"/>
            <a:ext cx="8229600" cy="4756150"/>
          </a:xfrm>
        </p:spPr>
        <p:txBody>
          <a:bodyPr>
            <a:normAutofit fontScale="77500" lnSpcReduction="20000"/>
          </a:bodyPr>
          <a:lstStyle/>
          <a:p>
            <a:r>
              <a:rPr lang="en-US" sz="3200" b="1" i="0" dirty="0">
                <a:solidFill>
                  <a:srgbClr val="000000"/>
                </a:solidFill>
                <a:effectLst/>
                <a:latin typeface="Times New Roman" panose="02020603050405020304" pitchFamily="18" charset="0"/>
              </a:rPr>
              <a:t>Cigarette smoking is one of the most critical risk factors for peripheral arterial disease (PAD) and inversely correlated </a:t>
            </a:r>
            <a:r>
              <a:rPr lang="en-US" sz="3200" b="1" i="0" dirty="0">
                <a:solidFill>
                  <a:srgbClr val="FF0000"/>
                </a:solidFill>
                <a:effectLst/>
                <a:latin typeface="Times New Roman" panose="02020603050405020304" pitchFamily="18" charset="0"/>
              </a:rPr>
              <a:t>vitamin C</a:t>
            </a:r>
            <a:r>
              <a:rPr lang="en-US" sz="3200" b="0" i="0" dirty="0">
                <a:solidFill>
                  <a:srgbClr val="000000"/>
                </a:solidFill>
                <a:effectLst/>
                <a:latin typeface="Times New Roman" panose="02020603050405020304" pitchFamily="18" charset="0"/>
              </a:rPr>
              <a:t>.</a:t>
            </a:r>
          </a:p>
          <a:p>
            <a:r>
              <a:rPr lang="en-US" sz="3200" b="0" i="0" dirty="0">
                <a:solidFill>
                  <a:srgbClr val="000000"/>
                </a:solidFill>
                <a:effectLst/>
                <a:latin typeface="Times New Roman" panose="02020603050405020304" pitchFamily="18" charset="0"/>
              </a:rPr>
              <a:t>In a study with </a:t>
            </a:r>
            <a:r>
              <a:rPr lang="en-US" sz="3200" dirty="0">
                <a:solidFill>
                  <a:srgbClr val="000000"/>
                </a:solidFill>
                <a:latin typeface="Times New Roman" panose="02020603050405020304" pitchFamily="18" charset="0"/>
              </a:rPr>
              <a:t>912 smokers and  207  diagnosed with peripheral arterial disease (PAD).</a:t>
            </a:r>
          </a:p>
          <a:p>
            <a:pPr marL="0" indent="0">
              <a:buNone/>
            </a:pPr>
            <a:r>
              <a:rPr lang="en-US" sz="3200" dirty="0">
                <a:solidFill>
                  <a:srgbClr val="000000"/>
                </a:solidFill>
                <a:latin typeface="Times New Roman" panose="02020603050405020304" pitchFamily="18" charset="0"/>
              </a:rPr>
              <a:t>  </a:t>
            </a:r>
            <a:r>
              <a:rPr lang="en-US" sz="3200" b="0" i="0" dirty="0">
                <a:solidFill>
                  <a:srgbClr val="000000"/>
                </a:solidFill>
                <a:effectLst/>
                <a:latin typeface="Times New Roman" panose="02020603050405020304" pitchFamily="18" charset="0"/>
              </a:rPr>
              <a:t>  </a:t>
            </a:r>
          </a:p>
          <a:p>
            <a:r>
              <a:rPr lang="en-US" sz="3200" dirty="0">
                <a:solidFill>
                  <a:srgbClr val="000000"/>
                </a:solidFill>
                <a:latin typeface="Times New Roman" panose="02020603050405020304" pitchFamily="18" charset="0"/>
              </a:rPr>
              <a:t> </a:t>
            </a:r>
            <a:r>
              <a:rPr lang="en-US" sz="3200" b="0" i="0" dirty="0">
                <a:solidFill>
                  <a:srgbClr val="000000"/>
                </a:solidFill>
                <a:effectLst/>
                <a:latin typeface="Times New Roman" panose="02020603050405020304" pitchFamily="18" charset="0"/>
              </a:rPr>
              <a:t>As an anti-oxidant and anti-inflammatory</a:t>
            </a:r>
            <a:r>
              <a:rPr lang="en-US" sz="3200" i="0" dirty="0">
                <a:solidFill>
                  <a:srgbClr val="000000"/>
                </a:solidFill>
                <a:effectLst/>
                <a:latin typeface="Times New Roman" panose="02020603050405020304" pitchFamily="18" charset="0"/>
              </a:rPr>
              <a:t>,</a:t>
            </a:r>
            <a:r>
              <a:rPr lang="en-US" sz="3200" b="1" i="0" dirty="0">
                <a:solidFill>
                  <a:srgbClr val="000000"/>
                </a:solidFill>
                <a:effectLst/>
                <a:latin typeface="Times New Roman" panose="02020603050405020304" pitchFamily="18" charset="0"/>
              </a:rPr>
              <a:t> low serum </a:t>
            </a:r>
            <a:r>
              <a:rPr lang="en-US" sz="3200" b="1" i="0" dirty="0">
                <a:solidFill>
                  <a:srgbClr val="FF0000"/>
                </a:solidFill>
                <a:effectLst/>
                <a:latin typeface="Times New Roman" panose="02020603050405020304" pitchFamily="18" charset="0"/>
              </a:rPr>
              <a:t>vitamin C</a:t>
            </a:r>
            <a:r>
              <a:rPr lang="en-US" sz="3200" b="1" i="0" dirty="0">
                <a:solidFill>
                  <a:srgbClr val="000000"/>
                </a:solidFill>
                <a:effectLst/>
                <a:latin typeface="Times New Roman" panose="02020603050405020304" pitchFamily="18" charset="0"/>
              </a:rPr>
              <a:t> appears to associates with the risk of PAD in smokers. Modulating </a:t>
            </a:r>
            <a:r>
              <a:rPr lang="en-US" sz="3200" b="1" i="0" dirty="0">
                <a:solidFill>
                  <a:srgbClr val="FF0000"/>
                </a:solidFill>
                <a:effectLst/>
                <a:latin typeface="Times New Roman" panose="02020603050405020304" pitchFamily="18" charset="0"/>
              </a:rPr>
              <a:t>vitamin C </a:t>
            </a:r>
            <a:r>
              <a:rPr lang="en-US" sz="3200" b="1" i="0" dirty="0">
                <a:solidFill>
                  <a:srgbClr val="000000"/>
                </a:solidFill>
                <a:effectLst/>
                <a:latin typeface="Times New Roman" panose="02020603050405020304" pitchFamily="18" charset="0"/>
              </a:rPr>
              <a:t>in current smokers may help mitigate the risk of PAD …</a:t>
            </a:r>
          </a:p>
          <a:p>
            <a:pPr marL="0" indent="0">
              <a:buNone/>
            </a:pPr>
            <a:endParaRPr lang="en-US" sz="3200" b="1" i="0" dirty="0">
              <a:solidFill>
                <a:srgbClr val="000000"/>
              </a:solidFill>
              <a:effectLst/>
              <a:latin typeface="Times New Roman" panose="02020603050405020304" pitchFamily="18" charset="0"/>
            </a:endParaRPr>
          </a:p>
          <a:p>
            <a:pPr algn="l"/>
            <a:r>
              <a:rPr lang="en-US" sz="1900" b="0" i="0" dirty="0" err="1">
                <a:solidFill>
                  <a:srgbClr val="2F4A8B"/>
                </a:solidFill>
                <a:effectLst/>
                <a:latin typeface="arial" panose="020B0604020202020204" pitchFamily="34" charset="0"/>
                <a:hlinkClick r:id="rId2"/>
              </a:rPr>
              <a:t>Guangzhi</a:t>
            </a:r>
            <a:r>
              <a:rPr lang="en-US" sz="1900" b="0" i="0" dirty="0">
                <a:solidFill>
                  <a:srgbClr val="2F4A8B"/>
                </a:solidFill>
                <a:effectLst/>
                <a:latin typeface="arial" panose="020B0604020202020204" pitchFamily="34" charset="0"/>
                <a:hlinkClick r:id="rId2"/>
              </a:rPr>
              <a:t> </a:t>
            </a:r>
            <a:r>
              <a:rPr lang="en-US" sz="1900" b="0" i="0" dirty="0" err="1">
                <a:solidFill>
                  <a:srgbClr val="2F4A8B"/>
                </a:solidFill>
                <a:effectLst/>
                <a:latin typeface="arial" panose="020B0604020202020204" pitchFamily="34" charset="0"/>
                <a:hlinkClick r:id="rId2"/>
              </a:rPr>
              <a:t>Cong</a:t>
            </a:r>
            <a:r>
              <a:rPr lang="en-US" sz="1900" b="0" i="0" dirty="0" err="1">
                <a:solidFill>
                  <a:srgbClr val="000000"/>
                </a:solidFill>
                <a:effectLst/>
                <a:latin typeface="arial" panose="020B0604020202020204" pitchFamily="34" charset="0"/>
              </a:rPr>
              <a:t>,</a:t>
            </a:r>
            <a:r>
              <a:rPr lang="en-US" sz="1900" b="0" i="0" baseline="30000" dirty="0" err="1">
                <a:solidFill>
                  <a:srgbClr val="000000"/>
                </a:solidFill>
                <a:effectLst/>
                <a:latin typeface="arial" panose="020B0604020202020204" pitchFamily="34" charset="0"/>
              </a:rPr>
              <a:t>a</a:t>
            </a:r>
            <a:r>
              <a:rPr lang="en-US" sz="1900" b="0" i="0" dirty="0">
                <a:solidFill>
                  <a:srgbClr val="000000"/>
                </a:solidFill>
                <a:effectLst/>
                <a:latin typeface="arial" panose="020B0604020202020204" pitchFamily="34" charset="0"/>
              </a:rPr>
              <a:t> </a:t>
            </a:r>
            <a:r>
              <a:rPr lang="en-US" sz="1900" b="0" i="0" dirty="0">
                <a:solidFill>
                  <a:srgbClr val="2F4A8B"/>
                </a:solidFill>
                <a:effectLst/>
                <a:latin typeface="arial" panose="020B0604020202020204" pitchFamily="34" charset="0"/>
                <a:hlinkClick r:id="rId3"/>
              </a:rPr>
              <a:t>Ru </a:t>
            </a:r>
            <a:r>
              <a:rPr lang="en-US" sz="1900" b="0" i="0" dirty="0" err="1">
                <a:solidFill>
                  <a:srgbClr val="2F4A8B"/>
                </a:solidFill>
                <a:effectLst/>
                <a:latin typeface="arial" panose="020B0604020202020204" pitchFamily="34" charset="0"/>
                <a:hlinkClick r:id="rId3"/>
              </a:rPr>
              <a:t>Yan</a:t>
            </a:r>
            <a:r>
              <a:rPr lang="en-US" sz="1900" b="0" i="0" dirty="0" err="1">
                <a:solidFill>
                  <a:srgbClr val="000000"/>
                </a:solidFill>
                <a:effectLst/>
                <a:latin typeface="arial" panose="020B0604020202020204" pitchFamily="34" charset="0"/>
              </a:rPr>
              <a:t>,</a:t>
            </a:r>
            <a:r>
              <a:rPr lang="en-US" sz="1900" b="0" i="0" baseline="30000" dirty="0" err="1">
                <a:solidFill>
                  <a:srgbClr val="000000"/>
                </a:solidFill>
                <a:effectLst/>
                <a:latin typeface="arial" panose="020B0604020202020204" pitchFamily="34" charset="0"/>
              </a:rPr>
              <a:t>b</a:t>
            </a:r>
            <a:r>
              <a:rPr lang="en-US" sz="1900" b="0" i="0" dirty="0">
                <a:solidFill>
                  <a:srgbClr val="000000"/>
                </a:solidFill>
                <a:effectLst/>
                <a:latin typeface="arial" panose="020B0604020202020204" pitchFamily="34" charset="0"/>
              </a:rPr>
              <a:t> and </a:t>
            </a:r>
            <a:r>
              <a:rPr lang="en-US" sz="1900" b="0" i="0" dirty="0" err="1">
                <a:solidFill>
                  <a:srgbClr val="2F4A8B"/>
                </a:solidFill>
                <a:effectLst/>
                <a:latin typeface="arial" panose="020B0604020202020204" pitchFamily="34" charset="0"/>
                <a:hlinkClick r:id="rId4"/>
              </a:rPr>
              <a:t>Ulka</a:t>
            </a:r>
            <a:r>
              <a:rPr lang="en-US" sz="1900" b="0" i="0" dirty="0">
                <a:solidFill>
                  <a:srgbClr val="2F4A8B"/>
                </a:solidFill>
                <a:effectLst/>
                <a:latin typeface="arial" panose="020B0604020202020204" pitchFamily="34" charset="0"/>
                <a:hlinkClick r:id="rId4"/>
              </a:rPr>
              <a:t> Sachdev</a:t>
            </a:r>
            <a:r>
              <a:rPr lang="en-US" sz="1900" b="0" i="0" baseline="30000" dirty="0">
                <a:solidFill>
                  <a:srgbClr val="000000"/>
                </a:solidFill>
                <a:effectLst/>
                <a:latin typeface="arial" panose="020B0604020202020204" pitchFamily="34" charset="0"/>
              </a:rPr>
              <a:t>a</a:t>
            </a:r>
            <a:r>
              <a:rPr lang="en-US" sz="1900" baseline="30000" dirty="0">
                <a:solidFill>
                  <a:srgbClr val="000000"/>
                </a:solidFill>
                <a:latin typeface="arial" panose="020B0604020202020204" pitchFamily="34" charset="0"/>
              </a:rPr>
              <a:t> </a:t>
            </a:r>
            <a:r>
              <a:rPr lang="en-US" sz="1900" b="1" i="0" dirty="0">
                <a:solidFill>
                  <a:srgbClr val="000000"/>
                </a:solidFill>
                <a:effectLst/>
                <a:latin typeface="arial" panose="020B0604020202020204" pitchFamily="34" charset="0"/>
              </a:rPr>
              <a:t>Low serum vitamin C correlates with an increased risk of peripheral arterial disease in current smokers: Results from NHANES 2003–2004</a:t>
            </a:r>
          </a:p>
          <a:p>
            <a:r>
              <a:rPr lang="en-US" sz="1900" b="0" i="0" dirty="0">
                <a:solidFill>
                  <a:srgbClr val="985735"/>
                </a:solidFill>
                <a:effectLst/>
                <a:latin typeface="arial" panose="020B0604020202020204" pitchFamily="34" charset="0"/>
                <a:hlinkClick r:id="rId5"/>
              </a:rPr>
              <a:t>Int J </a:t>
            </a:r>
            <a:r>
              <a:rPr lang="en-US" sz="1900" b="0" i="0" dirty="0" err="1">
                <a:solidFill>
                  <a:srgbClr val="985735"/>
                </a:solidFill>
                <a:effectLst/>
                <a:latin typeface="arial" panose="020B0604020202020204" pitchFamily="34" charset="0"/>
                <a:hlinkClick r:id="rId5"/>
              </a:rPr>
              <a:t>Cardiol</a:t>
            </a:r>
            <a:r>
              <a:rPr lang="en-US" sz="1900" b="0" i="0" dirty="0">
                <a:solidFill>
                  <a:srgbClr val="985735"/>
                </a:solidFill>
                <a:effectLst/>
                <a:latin typeface="arial" panose="020B0604020202020204" pitchFamily="34" charset="0"/>
                <a:hlinkClick r:id="rId5"/>
              </a:rPr>
              <a:t> </a:t>
            </a:r>
            <a:r>
              <a:rPr lang="en-US" sz="1900" b="0" i="0" dirty="0" err="1">
                <a:solidFill>
                  <a:srgbClr val="985735"/>
                </a:solidFill>
                <a:effectLst/>
                <a:latin typeface="arial" panose="020B0604020202020204" pitchFamily="34" charset="0"/>
                <a:hlinkClick r:id="rId5"/>
              </a:rPr>
              <a:t>Hypertens</a:t>
            </a:r>
            <a:r>
              <a:rPr lang="en-US" sz="1900" b="0" i="0" dirty="0">
                <a:solidFill>
                  <a:srgbClr val="985735"/>
                </a:solidFill>
                <a:effectLst/>
                <a:latin typeface="arial" panose="020B0604020202020204" pitchFamily="34" charset="0"/>
                <a:hlinkClick r:id="rId5"/>
              </a:rPr>
              <a:t>.</a:t>
            </a:r>
            <a:r>
              <a:rPr lang="en-US" sz="1900" b="0" i="0" dirty="0">
                <a:solidFill>
                  <a:srgbClr val="000000"/>
                </a:solidFill>
                <a:effectLst/>
                <a:latin typeface="arial" panose="020B0604020202020204" pitchFamily="34" charset="0"/>
              </a:rPr>
              <a:t> 2020 Sep; 6: 100037.</a:t>
            </a:r>
            <a:endParaRPr lang="en-US" sz="1900" dirty="0"/>
          </a:p>
        </p:txBody>
      </p:sp>
      <p:sp>
        <p:nvSpPr>
          <p:cNvPr id="4" name="Date Placeholder 3">
            <a:extLst>
              <a:ext uri="{FF2B5EF4-FFF2-40B4-BE49-F238E27FC236}">
                <a16:creationId xmlns:a16="http://schemas.microsoft.com/office/drawing/2014/main" id="{67692375-8FFF-4C18-BAD5-739D0A5580EC}"/>
              </a:ext>
            </a:extLst>
          </p:cNvPr>
          <p:cNvSpPr>
            <a:spLocks noGrp="1"/>
          </p:cNvSpPr>
          <p:nvPr>
            <p:ph type="dt" sz="half" idx="10"/>
          </p:nvPr>
        </p:nvSpPr>
        <p:spPr>
          <a:xfrm>
            <a:off x="457199" y="6356350"/>
            <a:ext cx="5238925"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7F111C70-380F-4125-AD4A-B642ECA9E65A}"/>
              </a:ext>
            </a:extLst>
          </p:cNvPr>
          <p:cNvSpPr>
            <a:spLocks noGrp="1"/>
          </p:cNvSpPr>
          <p:nvPr>
            <p:ph type="sldNum" sz="quarter" idx="12"/>
          </p:nvPr>
        </p:nvSpPr>
        <p:spPr/>
        <p:txBody>
          <a:bodyPr/>
          <a:lstStyle/>
          <a:p>
            <a:fld id="{B6F15528-21DE-4FAA-801E-634DDDAF4B2B}" type="slidenum">
              <a:rPr lang="en-US" smtClean="0"/>
              <a:pPr/>
              <a:t>42</a:t>
            </a:fld>
            <a:endParaRPr lang="en-US"/>
          </a:p>
        </p:txBody>
      </p:sp>
    </p:spTree>
    <p:extLst>
      <p:ext uri="{BB962C8B-B14F-4D97-AF65-F5344CB8AC3E}">
        <p14:creationId xmlns:p14="http://schemas.microsoft.com/office/powerpoint/2010/main" val="18978783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Vitamin C cocktail replenishment in smokers</a:t>
            </a:r>
          </a:p>
        </p:txBody>
      </p:sp>
      <p:sp>
        <p:nvSpPr>
          <p:cNvPr id="3" name="Content Placeholder 2"/>
          <p:cNvSpPr>
            <a:spLocks noGrp="1"/>
          </p:cNvSpPr>
          <p:nvPr>
            <p:ph idx="1"/>
          </p:nvPr>
        </p:nvSpPr>
        <p:spPr/>
        <p:txBody>
          <a:bodyPr>
            <a:normAutofit fontScale="62500" lnSpcReduction="20000"/>
          </a:bodyPr>
          <a:lstStyle/>
          <a:p>
            <a:pPr>
              <a:lnSpc>
                <a:spcPct val="120000"/>
              </a:lnSpc>
            </a:pPr>
            <a:r>
              <a:rPr lang="en-US" dirty="0"/>
              <a:t>In a double-blind, placebo-controlled design, the effect of a vitamin cocktail containing 272 mg </a:t>
            </a:r>
            <a:r>
              <a:rPr lang="en-US" dirty="0">
                <a:solidFill>
                  <a:srgbClr val="FF0000"/>
                </a:solidFill>
              </a:rPr>
              <a:t>Vitamin C</a:t>
            </a:r>
            <a:r>
              <a:rPr lang="en-US" dirty="0"/>
              <a:t>, 31 mg </a:t>
            </a:r>
            <a:r>
              <a:rPr lang="en-US" dirty="0">
                <a:solidFill>
                  <a:srgbClr val="FF0000"/>
                </a:solidFill>
              </a:rPr>
              <a:t>all-</a:t>
            </a:r>
            <a:r>
              <a:rPr lang="en-US" dirty="0" err="1">
                <a:solidFill>
                  <a:srgbClr val="FF0000"/>
                </a:solidFill>
              </a:rPr>
              <a:t>rac</a:t>
            </a:r>
            <a:r>
              <a:rPr lang="en-US" dirty="0">
                <a:solidFill>
                  <a:srgbClr val="FF0000"/>
                </a:solidFill>
              </a:rPr>
              <a:t>-alpha-</a:t>
            </a:r>
            <a:r>
              <a:rPr lang="en-US" dirty="0" err="1">
                <a:solidFill>
                  <a:srgbClr val="FF0000"/>
                </a:solidFill>
              </a:rPr>
              <a:t>tocopheryl</a:t>
            </a:r>
            <a:r>
              <a:rPr lang="en-US" dirty="0">
                <a:solidFill>
                  <a:srgbClr val="FF0000"/>
                </a:solidFill>
              </a:rPr>
              <a:t> acetate,</a:t>
            </a:r>
            <a:r>
              <a:rPr lang="en-US" dirty="0"/>
              <a:t> and 400 mcg </a:t>
            </a:r>
            <a:r>
              <a:rPr lang="en-US" dirty="0">
                <a:solidFill>
                  <a:srgbClr val="FF0000"/>
                </a:solidFill>
              </a:rPr>
              <a:t>Folic acid </a:t>
            </a:r>
            <a:r>
              <a:rPr lang="en-US" dirty="0"/>
              <a:t>on plasma antioxidants was determined in a population of smokers (n = 37) and nonsmokers (n = 38). </a:t>
            </a:r>
          </a:p>
          <a:p>
            <a:pPr>
              <a:lnSpc>
                <a:spcPct val="120000"/>
              </a:lnSpc>
            </a:pPr>
            <a:r>
              <a:rPr lang="en-US" b="1" dirty="0"/>
              <a:t>Only </a:t>
            </a:r>
            <a:r>
              <a:rPr lang="en-US" b="1" dirty="0">
                <a:solidFill>
                  <a:srgbClr val="FF0000"/>
                </a:solidFill>
              </a:rPr>
              <a:t>ascorbic acid </a:t>
            </a:r>
            <a:r>
              <a:rPr lang="en-US" b="1" dirty="0"/>
              <a:t>was significantly depleted by smoking per se (P &lt; 0.01). </a:t>
            </a:r>
          </a:p>
          <a:p>
            <a:pPr>
              <a:lnSpc>
                <a:spcPct val="120000"/>
              </a:lnSpc>
            </a:pPr>
            <a:r>
              <a:rPr lang="en-US" b="1" u="sng" dirty="0"/>
              <a:t>After the 3-mo supplementation period, </a:t>
            </a:r>
            <a:r>
              <a:rPr lang="en-US" b="1" u="sng" dirty="0">
                <a:solidFill>
                  <a:srgbClr val="FF0000"/>
                </a:solidFill>
              </a:rPr>
              <a:t>ascorbic acid </a:t>
            </a:r>
            <a:r>
              <a:rPr lang="en-US" b="1" u="sng" dirty="0"/>
              <a:t>was efficiently replete in smokers (P &lt; 0.001).</a:t>
            </a:r>
            <a:r>
              <a:rPr lang="en-US" b="1" dirty="0"/>
              <a:t> </a:t>
            </a:r>
          </a:p>
          <a:p>
            <a:pPr>
              <a:lnSpc>
                <a:spcPct val="120000"/>
              </a:lnSpc>
            </a:pPr>
            <a:r>
              <a:rPr lang="en-US" b="1" dirty="0"/>
              <a:t>Plasma </a:t>
            </a:r>
            <a:r>
              <a:rPr lang="en-US" b="1" dirty="0">
                <a:solidFill>
                  <a:srgbClr val="FF0000"/>
                </a:solidFill>
              </a:rPr>
              <a:t>ascorbic acid </a:t>
            </a:r>
            <a:r>
              <a:rPr lang="en-US" b="1" dirty="0"/>
              <a:t>was depleted by smoking and replenished by moderate supplementation.</a:t>
            </a:r>
          </a:p>
          <a:p>
            <a:pPr>
              <a:lnSpc>
                <a:spcPct val="120000"/>
              </a:lnSpc>
              <a:buNone/>
            </a:pPr>
            <a:endParaRPr lang="en-US" b="1" dirty="0"/>
          </a:p>
          <a:p>
            <a:pPr>
              <a:lnSpc>
                <a:spcPct val="120000"/>
              </a:lnSpc>
            </a:pPr>
            <a:r>
              <a:rPr lang="en-US" sz="1400" dirty="0" err="1">
                <a:hlinkClick r:id="rId3"/>
              </a:rPr>
              <a:t>Lykkesfeldt</a:t>
            </a:r>
            <a:r>
              <a:rPr lang="en-US" sz="1400" dirty="0">
                <a:hlinkClick r:id="rId3"/>
              </a:rPr>
              <a:t> J</a:t>
            </a:r>
            <a:r>
              <a:rPr lang="en-US" sz="1400" dirty="0"/>
              <a:t>, </a:t>
            </a:r>
            <a:r>
              <a:rPr lang="en-US" sz="1400" dirty="0">
                <a:hlinkClick r:id="rId4"/>
              </a:rPr>
              <a:t>Christen S</a:t>
            </a:r>
            <a:r>
              <a:rPr lang="en-US" sz="1400" dirty="0"/>
              <a:t>, </a:t>
            </a:r>
            <a:r>
              <a:rPr lang="en-US" sz="1400" dirty="0" err="1">
                <a:hlinkClick r:id="rId5"/>
              </a:rPr>
              <a:t>Wallock</a:t>
            </a:r>
            <a:r>
              <a:rPr lang="en-US" sz="1400" dirty="0">
                <a:hlinkClick r:id="rId5"/>
              </a:rPr>
              <a:t> LM</a:t>
            </a:r>
            <a:r>
              <a:rPr lang="en-US" sz="1400" dirty="0"/>
              <a:t>, et al. </a:t>
            </a:r>
            <a:r>
              <a:rPr lang="en-US" sz="1400" dirty="0" err="1"/>
              <a:t>Ascorbate</a:t>
            </a:r>
            <a:r>
              <a:rPr lang="en-US" sz="1400" dirty="0"/>
              <a:t> is depleted by smoking and </a:t>
            </a:r>
            <a:r>
              <a:rPr lang="en-US" sz="1400" dirty="0" err="1"/>
              <a:t>repleted</a:t>
            </a:r>
            <a:r>
              <a:rPr lang="en-US" sz="1400" dirty="0"/>
              <a:t> by moderate supplementation: a study in male smokers and nonsmokers with matched dietary antioxidant intakes. Am J </a:t>
            </a:r>
            <a:r>
              <a:rPr lang="en-US" sz="1400" dirty="0" err="1"/>
              <a:t>Clin</a:t>
            </a:r>
            <a:r>
              <a:rPr lang="en-US" sz="1400" dirty="0"/>
              <a:t> </a:t>
            </a:r>
            <a:r>
              <a:rPr lang="en-US" sz="1400" dirty="0" err="1"/>
              <a:t>Nutr</a:t>
            </a:r>
            <a:r>
              <a:rPr lang="en-US" sz="1400" dirty="0"/>
              <a:t>. 2000 Feb;71(2):530-6.</a:t>
            </a:r>
          </a:p>
          <a:p>
            <a:pPr>
              <a:lnSpc>
                <a:spcPct val="120000"/>
              </a:lnSpc>
            </a:pPr>
            <a:endParaRPr lang="en-US" dirty="0"/>
          </a:p>
          <a:p>
            <a:pPr>
              <a:lnSpc>
                <a:spcPct val="120000"/>
              </a:lnSpc>
            </a:pPr>
            <a:endParaRPr lang="en-US" dirty="0"/>
          </a:p>
          <a:p>
            <a:pPr>
              <a:lnSpc>
                <a:spcPct val="120000"/>
              </a:lnSpc>
            </a:pPr>
            <a:endParaRPr lang="en-US" dirty="0"/>
          </a:p>
        </p:txBody>
      </p:sp>
      <p:sp>
        <p:nvSpPr>
          <p:cNvPr id="4" name="Date Placeholder 3"/>
          <p:cNvSpPr>
            <a:spLocks noGrp="1"/>
          </p:cNvSpPr>
          <p:nvPr>
            <p:ph type="dt" sz="half" idx="10"/>
          </p:nvPr>
        </p:nvSpPr>
        <p:spPr>
          <a:xfrm>
            <a:off x="457200" y="6356350"/>
            <a:ext cx="5455920" cy="365125"/>
          </a:xfrm>
        </p:spPr>
        <p:txBody>
          <a:bodyPr/>
          <a:lstStyle/>
          <a:p>
            <a:fld id="{07E4CA63-09EC-4BCC-BAF2-0B5FF1F6C857}"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43</a:t>
            </a:fld>
            <a:endParaRPr lang="en-US"/>
          </a:p>
        </p:txBody>
      </p:sp>
    </p:spTree>
    <p:extLst>
      <p:ext uri="{BB962C8B-B14F-4D97-AF65-F5344CB8AC3E}">
        <p14:creationId xmlns:p14="http://schemas.microsoft.com/office/powerpoint/2010/main" val="176713974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9C6D5-CD78-45FD-AA39-5388F515DDC7}"/>
              </a:ext>
            </a:extLst>
          </p:cNvPr>
          <p:cNvSpPr>
            <a:spLocks noGrp="1"/>
          </p:cNvSpPr>
          <p:nvPr>
            <p:ph type="title"/>
          </p:nvPr>
        </p:nvSpPr>
        <p:spPr/>
        <p:txBody>
          <a:bodyPr/>
          <a:lstStyle/>
          <a:p>
            <a:r>
              <a:rPr lang="en-US" dirty="0"/>
              <a:t>NAC</a:t>
            </a:r>
          </a:p>
        </p:txBody>
      </p:sp>
      <p:sp>
        <p:nvSpPr>
          <p:cNvPr id="3" name="Content Placeholder 2">
            <a:extLst>
              <a:ext uri="{FF2B5EF4-FFF2-40B4-BE49-F238E27FC236}">
                <a16:creationId xmlns:a16="http://schemas.microsoft.com/office/drawing/2014/main" id="{EDF67450-B199-48DA-A888-A1C48D133B9B}"/>
              </a:ext>
            </a:extLst>
          </p:cNvPr>
          <p:cNvSpPr>
            <a:spLocks noGrp="1"/>
          </p:cNvSpPr>
          <p:nvPr>
            <p:ph idx="1"/>
          </p:nvPr>
        </p:nvSpPr>
        <p:spPr/>
        <p:txBody>
          <a:bodyPr>
            <a:normAutofit fontScale="70000" lnSpcReduction="20000"/>
          </a:bodyPr>
          <a:lstStyle/>
          <a:p>
            <a:endParaRPr lang="en-US" dirty="0"/>
          </a:p>
          <a:p>
            <a:r>
              <a:rPr lang="en-US" dirty="0"/>
              <a:t>Human smokers treated with </a:t>
            </a:r>
            <a:r>
              <a:rPr lang="en-US" dirty="0">
                <a:solidFill>
                  <a:srgbClr val="FF0000"/>
                </a:solidFill>
              </a:rPr>
              <a:t>N-acetylcysteine </a:t>
            </a:r>
            <a:r>
              <a:rPr lang="en-US" dirty="0"/>
              <a:t>reported a </a:t>
            </a:r>
            <a:r>
              <a:rPr lang="en-US" b="1" dirty="0"/>
              <a:t>reduction in cigarettes smoked.</a:t>
            </a:r>
          </a:p>
          <a:p>
            <a:pPr marL="0" indent="0">
              <a:buNone/>
            </a:pPr>
            <a:endParaRPr lang="en-US" dirty="0"/>
          </a:p>
          <a:p>
            <a:r>
              <a:rPr lang="en-US" dirty="0"/>
              <a:t>For the smoking reduction study in humans, nicotine-dependent smokers were treated for 4 weeks with </a:t>
            </a:r>
            <a:r>
              <a:rPr lang="en-US" dirty="0">
                <a:solidFill>
                  <a:srgbClr val="FF0000"/>
                </a:solidFill>
              </a:rPr>
              <a:t>N-acetylcysteine</a:t>
            </a:r>
            <a:r>
              <a:rPr lang="en-US" dirty="0"/>
              <a:t> (2,400 mg daily) </a:t>
            </a:r>
          </a:p>
          <a:p>
            <a:r>
              <a:rPr lang="en-US" dirty="0"/>
              <a:t>cystine-glutamate exchanger and the glial glutamate transporter are downregulated after nicotine self-administration, and augmenting exchanger activity with </a:t>
            </a:r>
            <a:r>
              <a:rPr lang="en-US" dirty="0">
                <a:solidFill>
                  <a:srgbClr val="FF0000"/>
                </a:solidFill>
              </a:rPr>
              <a:t>N-acetylcysteine</a:t>
            </a:r>
            <a:r>
              <a:rPr lang="en-US" dirty="0"/>
              <a:t> </a:t>
            </a:r>
            <a:r>
              <a:rPr lang="en-US" b="1" dirty="0"/>
              <a:t>reduced the number of cigarettes smoked in nicotine-dependent individuals</a:t>
            </a:r>
            <a:r>
              <a:rPr lang="en-US" dirty="0"/>
              <a:t>.</a:t>
            </a:r>
          </a:p>
          <a:p>
            <a:pPr marL="0" indent="0">
              <a:buNone/>
            </a:pPr>
            <a:endParaRPr lang="en-US" sz="1700" dirty="0"/>
          </a:p>
          <a:p>
            <a:r>
              <a:rPr lang="en-US" sz="1700" u="sng" dirty="0" err="1">
                <a:hlinkClick r:id="rId2"/>
              </a:rPr>
              <a:t>Knackstedt</a:t>
            </a:r>
            <a:r>
              <a:rPr lang="en-US" sz="1700" u="sng" dirty="0">
                <a:hlinkClick r:id="rId2"/>
              </a:rPr>
              <a:t> LA</a:t>
            </a:r>
            <a:r>
              <a:rPr lang="en-US" sz="1700" baseline="30000" dirty="0"/>
              <a:t>1</a:t>
            </a:r>
            <a:r>
              <a:rPr lang="en-US" sz="1700" dirty="0"/>
              <a:t>, </a:t>
            </a:r>
            <a:r>
              <a:rPr lang="en-US" sz="1700" u="sng" dirty="0" err="1">
                <a:hlinkClick r:id="rId3"/>
              </a:rPr>
              <a:t>LaRowe</a:t>
            </a:r>
            <a:r>
              <a:rPr lang="en-US" sz="1700" u="sng" dirty="0">
                <a:hlinkClick r:id="rId3"/>
              </a:rPr>
              <a:t> S</a:t>
            </a:r>
            <a:r>
              <a:rPr lang="en-US" sz="1700" dirty="0"/>
              <a:t>, </a:t>
            </a:r>
            <a:r>
              <a:rPr lang="en-US" sz="1700" u="sng" dirty="0" err="1">
                <a:hlinkClick r:id="rId4"/>
              </a:rPr>
              <a:t>Mardikian</a:t>
            </a:r>
            <a:r>
              <a:rPr lang="en-US" sz="1700" u="sng" dirty="0">
                <a:hlinkClick r:id="rId4"/>
              </a:rPr>
              <a:t> P</a:t>
            </a:r>
            <a:r>
              <a:rPr lang="en-US" sz="1700" dirty="0"/>
              <a:t>, et al. </a:t>
            </a:r>
            <a:r>
              <a:rPr lang="en-US" sz="1700" b="1" dirty="0"/>
              <a:t>The role of cystine-glutamate exchange in nicotine dependence in rats and humans.</a:t>
            </a:r>
            <a:r>
              <a:rPr lang="pl-PL" sz="1700" u="sng" dirty="0">
                <a:hlinkClick r:id="rId5" tooltip="Biological psychiatry."/>
              </a:rPr>
              <a:t> Biol Psychiatry.</a:t>
            </a:r>
            <a:r>
              <a:rPr lang="pl-PL" sz="1700" dirty="0"/>
              <a:t> 2009 May 15;65(10):841-5</a:t>
            </a:r>
            <a:endParaRPr lang="en-US" sz="1700" b="1" dirty="0"/>
          </a:p>
          <a:p>
            <a:endParaRPr lang="en-US" dirty="0"/>
          </a:p>
        </p:txBody>
      </p:sp>
      <p:sp>
        <p:nvSpPr>
          <p:cNvPr id="4" name="Date Placeholder 3">
            <a:extLst>
              <a:ext uri="{FF2B5EF4-FFF2-40B4-BE49-F238E27FC236}">
                <a16:creationId xmlns:a16="http://schemas.microsoft.com/office/drawing/2014/main" id="{88C7646B-6EE1-4747-A28E-BF7AFA413DBF}"/>
              </a:ext>
            </a:extLst>
          </p:cNvPr>
          <p:cNvSpPr>
            <a:spLocks noGrp="1"/>
          </p:cNvSpPr>
          <p:nvPr>
            <p:ph type="dt" sz="half" idx="10"/>
          </p:nvPr>
        </p:nvSpPr>
        <p:spPr>
          <a:xfrm>
            <a:off x="457200" y="6356350"/>
            <a:ext cx="5455920"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7FD06D87-3F65-4A1C-A107-A0D513043F8C}"/>
              </a:ext>
            </a:extLst>
          </p:cNvPr>
          <p:cNvSpPr>
            <a:spLocks noGrp="1"/>
          </p:cNvSpPr>
          <p:nvPr>
            <p:ph type="sldNum" sz="quarter" idx="12"/>
          </p:nvPr>
        </p:nvSpPr>
        <p:spPr/>
        <p:txBody>
          <a:bodyPr/>
          <a:lstStyle/>
          <a:p>
            <a:fld id="{B6F15528-21DE-4FAA-801E-634DDDAF4B2B}" type="slidenum">
              <a:rPr lang="en-US" smtClean="0"/>
              <a:pPr/>
              <a:t>44</a:t>
            </a:fld>
            <a:endParaRPr lang="en-US"/>
          </a:p>
        </p:txBody>
      </p:sp>
    </p:spTree>
    <p:extLst>
      <p:ext uri="{BB962C8B-B14F-4D97-AF65-F5344CB8AC3E}">
        <p14:creationId xmlns:p14="http://schemas.microsoft.com/office/powerpoint/2010/main" val="384243158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NAC</a:t>
            </a:r>
          </a:p>
        </p:txBody>
      </p:sp>
      <p:sp>
        <p:nvSpPr>
          <p:cNvPr id="3" name="Content Placeholder 2"/>
          <p:cNvSpPr>
            <a:spLocks noGrp="1"/>
          </p:cNvSpPr>
          <p:nvPr>
            <p:ph idx="1"/>
          </p:nvPr>
        </p:nvSpPr>
        <p:spPr>
          <a:xfrm>
            <a:off x="457200" y="1668780"/>
            <a:ext cx="8229600" cy="4525963"/>
          </a:xfrm>
        </p:spPr>
        <p:txBody>
          <a:bodyPr>
            <a:normAutofit fontScale="92500"/>
          </a:bodyPr>
          <a:lstStyle/>
          <a:p>
            <a:r>
              <a:rPr lang="en-US" dirty="0"/>
              <a:t> </a:t>
            </a:r>
            <a:r>
              <a:rPr lang="en-US" dirty="0">
                <a:solidFill>
                  <a:srgbClr val="FF0000"/>
                </a:solidFill>
              </a:rPr>
              <a:t>NAC</a:t>
            </a:r>
            <a:r>
              <a:rPr lang="en-US" dirty="0"/>
              <a:t> treatment (3gm/day) </a:t>
            </a:r>
            <a:r>
              <a:rPr lang="en-US" b="1" dirty="0"/>
              <a:t>significantly reduced the daily number of cigarettes smoked, versus placebo.</a:t>
            </a:r>
          </a:p>
          <a:p>
            <a:pPr marL="0" indent="0">
              <a:buNone/>
            </a:pPr>
            <a:endParaRPr lang="en-US" u="sng" dirty="0"/>
          </a:p>
          <a:p>
            <a:r>
              <a:rPr lang="en-US" dirty="0"/>
              <a:t>  </a:t>
            </a:r>
            <a:r>
              <a:rPr lang="en-US" dirty="0">
                <a:solidFill>
                  <a:srgbClr val="FF0000"/>
                </a:solidFill>
              </a:rPr>
              <a:t>NAC</a:t>
            </a:r>
            <a:r>
              <a:rPr lang="en-US" dirty="0"/>
              <a:t> treatment also significantly reduced the Hamilton Depression Rating Scale score in patients with tobacco use disorder.</a:t>
            </a:r>
            <a:endParaRPr lang="en-US" dirty="0">
              <a:hlinkClick r:id="rId2" tooltip="Redox report : communications in free radical research."/>
            </a:endParaRPr>
          </a:p>
          <a:p>
            <a:endParaRPr lang="en-US" dirty="0">
              <a:hlinkClick r:id="rId2" tooltip="Redox report : communications in free radical research."/>
            </a:endParaRPr>
          </a:p>
          <a:p>
            <a:r>
              <a:rPr lang="en-US" sz="1500" dirty="0">
                <a:hlinkClick r:id="rId3"/>
              </a:rPr>
              <a:t>Prado E</a:t>
            </a:r>
            <a:r>
              <a:rPr lang="en-US" sz="1500" dirty="0"/>
              <a:t>, </a:t>
            </a:r>
            <a:r>
              <a:rPr lang="en-US" sz="1500" dirty="0" err="1">
                <a:hlinkClick r:id="rId4"/>
              </a:rPr>
              <a:t>Maes</a:t>
            </a:r>
            <a:r>
              <a:rPr lang="en-US" sz="1500" dirty="0">
                <a:hlinkClick r:id="rId4"/>
              </a:rPr>
              <a:t> M</a:t>
            </a:r>
            <a:r>
              <a:rPr lang="en-US" sz="1500" dirty="0"/>
              <a:t>, </a:t>
            </a:r>
            <a:r>
              <a:rPr lang="en-US" sz="1500" dirty="0" err="1">
                <a:hlinkClick r:id="rId2"/>
              </a:rPr>
              <a:t>Piccoli</a:t>
            </a:r>
            <a:r>
              <a:rPr lang="en-US" sz="1500" dirty="0">
                <a:hlinkClick r:id="rId2"/>
              </a:rPr>
              <a:t> LG</a:t>
            </a:r>
            <a:r>
              <a:rPr lang="en-US" sz="1500" dirty="0"/>
              <a:t>, et al. </a:t>
            </a:r>
            <a:r>
              <a:rPr lang="en-US" sz="1500" b="1" dirty="0"/>
              <a:t>N-acetylcysteine for therapy-resistant tobacco use disorder: a pilot study.</a:t>
            </a:r>
            <a:r>
              <a:rPr lang="en-US" sz="1500" dirty="0">
                <a:hlinkClick r:id="rId2" tooltip="Redox report : communications in free radical research."/>
              </a:rPr>
              <a:t> Redox Rep.</a:t>
            </a:r>
            <a:r>
              <a:rPr lang="en-US" sz="1500" dirty="0"/>
              <a:t> 2015 Sep;20(5):215-22. </a:t>
            </a:r>
            <a:endParaRPr lang="en-US" sz="1500" b="1" dirty="0"/>
          </a:p>
          <a:p>
            <a:endParaRPr lang="en-US" dirty="0"/>
          </a:p>
          <a:p>
            <a:endParaRPr lang="en-US" dirty="0"/>
          </a:p>
        </p:txBody>
      </p:sp>
      <p:sp>
        <p:nvSpPr>
          <p:cNvPr id="4" name="Date Placeholder 3"/>
          <p:cNvSpPr>
            <a:spLocks noGrp="1"/>
          </p:cNvSpPr>
          <p:nvPr>
            <p:ph type="dt" sz="half" idx="10"/>
          </p:nvPr>
        </p:nvSpPr>
        <p:spPr>
          <a:xfrm>
            <a:off x="457199" y="6356350"/>
            <a:ext cx="5203371"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45</a:t>
            </a:fld>
            <a:endParaRPr lang="en-US"/>
          </a:p>
        </p:txBody>
      </p:sp>
    </p:spTree>
    <p:extLst>
      <p:ext uri="{BB962C8B-B14F-4D97-AF65-F5344CB8AC3E}">
        <p14:creationId xmlns:p14="http://schemas.microsoft.com/office/powerpoint/2010/main" val="41551133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62722"/>
          </a:xfrm>
        </p:spPr>
        <p:txBody>
          <a:bodyPr>
            <a:noAutofit/>
          </a:bodyPr>
          <a:lstStyle/>
          <a:p>
            <a:r>
              <a:rPr lang="en-US" sz="3200" dirty="0"/>
              <a:t>Vitamin C and vitamin E helps protect against smoke induced inflammation and helps protect the blood brain barrier</a:t>
            </a:r>
          </a:p>
        </p:txBody>
      </p:sp>
      <p:sp>
        <p:nvSpPr>
          <p:cNvPr id="3" name="Content Placeholder 2"/>
          <p:cNvSpPr>
            <a:spLocks noGrp="1"/>
          </p:cNvSpPr>
          <p:nvPr>
            <p:ph idx="1"/>
          </p:nvPr>
        </p:nvSpPr>
        <p:spPr>
          <a:xfrm>
            <a:off x="457200" y="1943100"/>
            <a:ext cx="8229600" cy="4853940"/>
          </a:xfrm>
        </p:spPr>
        <p:txBody>
          <a:bodyPr>
            <a:normAutofit fontScale="62500" lnSpcReduction="20000"/>
          </a:bodyPr>
          <a:lstStyle/>
          <a:p>
            <a:pPr>
              <a:lnSpc>
                <a:spcPct val="120000"/>
              </a:lnSpc>
            </a:pPr>
            <a:r>
              <a:rPr lang="en-US" b="1" dirty="0"/>
              <a:t>Smokers often have significant decreases in plasma </a:t>
            </a:r>
            <a:r>
              <a:rPr lang="en-US" b="1" dirty="0">
                <a:solidFill>
                  <a:srgbClr val="FF0000"/>
                </a:solidFill>
              </a:rPr>
              <a:t>alpha-tocopherol </a:t>
            </a:r>
            <a:r>
              <a:rPr lang="en-US" dirty="0">
                <a:solidFill>
                  <a:srgbClr val="FF0000"/>
                </a:solidFill>
              </a:rPr>
              <a:t>(</a:t>
            </a:r>
            <a:r>
              <a:rPr lang="en-US" b="1" dirty="0">
                <a:solidFill>
                  <a:srgbClr val="FF0000"/>
                </a:solidFill>
              </a:rPr>
              <a:t>vitamin E</a:t>
            </a:r>
            <a:r>
              <a:rPr lang="en-US" dirty="0">
                <a:solidFill>
                  <a:srgbClr val="FF0000"/>
                </a:solidFill>
              </a:rPr>
              <a:t>) </a:t>
            </a:r>
            <a:r>
              <a:rPr lang="en-US" dirty="0"/>
              <a:t>and </a:t>
            </a:r>
            <a:r>
              <a:rPr lang="en-US" b="1" dirty="0">
                <a:solidFill>
                  <a:srgbClr val="FF0000"/>
                </a:solidFill>
              </a:rPr>
              <a:t>ascorbic acid </a:t>
            </a:r>
            <a:r>
              <a:rPr lang="en-US" dirty="0">
                <a:solidFill>
                  <a:srgbClr val="FF0000"/>
                </a:solidFill>
              </a:rPr>
              <a:t>(</a:t>
            </a:r>
            <a:r>
              <a:rPr lang="en-US" b="1" dirty="0">
                <a:solidFill>
                  <a:srgbClr val="FF0000"/>
                </a:solidFill>
              </a:rPr>
              <a:t>vitamin C</a:t>
            </a:r>
            <a:r>
              <a:rPr lang="en-US" dirty="0">
                <a:solidFill>
                  <a:srgbClr val="FF0000"/>
                </a:solidFill>
              </a:rPr>
              <a:t>)</a:t>
            </a:r>
            <a:r>
              <a:rPr lang="en-US" dirty="0"/>
              <a:t> levels due to increased anti-oxidative mobilization in response to oxidative stress evoked by TS (tobacco smoke).</a:t>
            </a:r>
          </a:p>
          <a:p>
            <a:pPr>
              <a:lnSpc>
                <a:spcPct val="120000"/>
              </a:lnSpc>
            </a:pPr>
            <a:r>
              <a:rPr lang="en-US" dirty="0"/>
              <a:t>Pre-treatment with antioxidant </a:t>
            </a:r>
            <a:r>
              <a:rPr lang="en-US" dirty="0">
                <a:solidFill>
                  <a:srgbClr val="FF0000"/>
                </a:solidFill>
              </a:rPr>
              <a:t>vitamins (C and/or E) </a:t>
            </a:r>
            <a:r>
              <a:rPr lang="en-US" dirty="0"/>
              <a:t>effectively reduced the pro-inflammatory activity associated with TS, protecting the viability and functions of the BBB (blood brain barrier). </a:t>
            </a:r>
          </a:p>
          <a:p>
            <a:pPr>
              <a:lnSpc>
                <a:spcPct val="120000"/>
              </a:lnSpc>
            </a:pPr>
            <a:r>
              <a:rPr lang="en-US" dirty="0"/>
              <a:t>Loss of endothelial viability as well as BBB function and integrity caused by TS exposure </a:t>
            </a:r>
            <a:r>
              <a:rPr lang="en-US" b="1" dirty="0"/>
              <a:t>can be prevented or at least reduced by normal physiologic concentrations of antioxidant vitamins in vitro</a:t>
            </a:r>
            <a:r>
              <a:rPr lang="en-US" dirty="0"/>
              <a:t>.</a:t>
            </a:r>
          </a:p>
          <a:p>
            <a:pPr>
              <a:lnSpc>
                <a:spcPct val="120000"/>
              </a:lnSpc>
              <a:buNone/>
            </a:pPr>
            <a:endParaRPr lang="en-US" dirty="0"/>
          </a:p>
          <a:p>
            <a:pPr>
              <a:lnSpc>
                <a:spcPct val="120000"/>
              </a:lnSpc>
            </a:pPr>
            <a:r>
              <a:rPr lang="en-US" sz="1600" dirty="0" err="1">
                <a:hlinkClick r:id="rId3" action="ppaction://hlinkfile"/>
              </a:rPr>
              <a:t>Hossain</a:t>
            </a:r>
            <a:r>
              <a:rPr lang="en-US" sz="1600" dirty="0">
                <a:hlinkClick r:id="rId3" action="ppaction://hlinkfile"/>
              </a:rPr>
              <a:t> M</a:t>
            </a:r>
            <a:r>
              <a:rPr lang="en-US" sz="1600" baseline="30000" dirty="0"/>
              <a:t>1</a:t>
            </a:r>
            <a:r>
              <a:rPr lang="en-US" sz="1600" dirty="0"/>
              <a:t>, </a:t>
            </a:r>
            <a:r>
              <a:rPr lang="en-US" sz="1600" dirty="0" err="1">
                <a:hlinkClick r:id="rId4" action="ppaction://hlinkfile"/>
              </a:rPr>
              <a:t>Mazzone</a:t>
            </a:r>
            <a:r>
              <a:rPr lang="en-US" sz="1600" dirty="0">
                <a:hlinkClick r:id="rId4" action="ppaction://hlinkfile"/>
              </a:rPr>
              <a:t> P</a:t>
            </a:r>
            <a:r>
              <a:rPr lang="en-US" sz="1600" dirty="0"/>
              <a:t>, </a:t>
            </a:r>
            <a:r>
              <a:rPr lang="en-US" sz="1600" dirty="0">
                <a:hlinkClick r:id="rId5" action="ppaction://hlinkfile"/>
              </a:rPr>
              <a:t>Tierney W</a:t>
            </a:r>
            <a:r>
              <a:rPr lang="en-US" sz="1600" dirty="0"/>
              <a:t>, </a:t>
            </a:r>
            <a:r>
              <a:rPr lang="en-US" sz="1600" dirty="0" err="1">
                <a:hlinkClick r:id="rId6" action="ppaction://hlinkfile"/>
              </a:rPr>
              <a:t>Cucullo</a:t>
            </a:r>
            <a:r>
              <a:rPr lang="en-US" sz="1600" dirty="0">
                <a:hlinkClick r:id="rId6" action="ppaction://hlinkfile"/>
              </a:rPr>
              <a:t> L</a:t>
            </a:r>
            <a:r>
              <a:rPr lang="en-US" sz="1600" dirty="0"/>
              <a:t>.</a:t>
            </a:r>
            <a:r>
              <a:rPr lang="en-US" sz="1600" b="1" dirty="0"/>
              <a:t> In vitro assessment of tobacco smoke toxicity at the BBB: do antioxidant supplements have a protective role?</a:t>
            </a:r>
            <a:r>
              <a:rPr lang="en-US" sz="1600" dirty="0">
                <a:hlinkClick r:id="" action="ppaction://hlinkfile" tooltip="BMC neuroscience."/>
              </a:rPr>
              <a:t> BMC </a:t>
            </a:r>
            <a:r>
              <a:rPr lang="en-US" sz="1600" dirty="0" err="1">
                <a:hlinkClick r:id="" action="ppaction://hlinkfile" tooltip="BMC neuroscience."/>
              </a:rPr>
              <a:t>Neurosci</a:t>
            </a:r>
            <a:r>
              <a:rPr lang="en-US" sz="1600" dirty="0">
                <a:hlinkClick r:id="" action="ppaction://hlinkfile" tooltip="BMC neuroscience."/>
              </a:rPr>
              <a:t>.</a:t>
            </a:r>
            <a:r>
              <a:rPr lang="en-US" sz="1600" dirty="0"/>
              <a:t> 2011 Sep 24;12:92. </a:t>
            </a:r>
            <a:r>
              <a:rPr lang="en-US" sz="1600" dirty="0" err="1"/>
              <a:t>doi</a:t>
            </a:r>
            <a:r>
              <a:rPr lang="en-US" sz="1600" dirty="0"/>
              <a:t>: 10.1186/1471-2202-12-92.</a:t>
            </a:r>
          </a:p>
          <a:p>
            <a:pPr>
              <a:lnSpc>
                <a:spcPct val="120000"/>
              </a:lnSpc>
            </a:pPr>
            <a:endParaRPr lang="en-US" dirty="0"/>
          </a:p>
          <a:p>
            <a:pPr>
              <a:lnSpc>
                <a:spcPct val="120000"/>
              </a:lnSpc>
            </a:pPr>
            <a:endParaRPr lang="en-US" dirty="0"/>
          </a:p>
          <a:p>
            <a:pPr>
              <a:lnSpc>
                <a:spcPct val="120000"/>
              </a:lnSpc>
            </a:pPr>
            <a:endParaRPr lang="en-US" dirty="0"/>
          </a:p>
        </p:txBody>
      </p:sp>
      <p:sp>
        <p:nvSpPr>
          <p:cNvPr id="4" name="Date Placeholder 3"/>
          <p:cNvSpPr>
            <a:spLocks noGrp="1"/>
          </p:cNvSpPr>
          <p:nvPr>
            <p:ph type="dt" sz="half" idx="10"/>
          </p:nvPr>
        </p:nvSpPr>
        <p:spPr>
          <a:xfrm>
            <a:off x="457199" y="6356350"/>
            <a:ext cx="5586549" cy="365125"/>
          </a:xfrm>
        </p:spPr>
        <p:txBody>
          <a:bodyPr/>
          <a:lstStyle/>
          <a:p>
            <a:fld id="{4CD8CAF0-94F2-4FAD-83AA-C3856BAEC7B5}"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46</a:t>
            </a:fld>
            <a:endParaRPr lang="en-US"/>
          </a:p>
        </p:txBody>
      </p:sp>
    </p:spTree>
    <p:extLst>
      <p:ext uri="{BB962C8B-B14F-4D97-AF65-F5344CB8AC3E}">
        <p14:creationId xmlns:p14="http://schemas.microsoft.com/office/powerpoint/2010/main" val="39197464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a:bodyPr>
          <a:lstStyle/>
          <a:p>
            <a:r>
              <a:rPr lang="en-US" dirty="0"/>
              <a:t>Vitamin D replacement</a:t>
            </a:r>
          </a:p>
        </p:txBody>
      </p:sp>
      <p:sp>
        <p:nvSpPr>
          <p:cNvPr id="3" name="Content Placeholder 2"/>
          <p:cNvSpPr>
            <a:spLocks noGrp="1"/>
          </p:cNvSpPr>
          <p:nvPr>
            <p:ph idx="1"/>
          </p:nvPr>
        </p:nvSpPr>
        <p:spPr>
          <a:xfrm>
            <a:off x="457200" y="1356360"/>
            <a:ext cx="8229600" cy="5280660"/>
          </a:xfrm>
        </p:spPr>
        <p:txBody>
          <a:bodyPr>
            <a:normAutofit fontScale="77500" lnSpcReduction="20000"/>
          </a:bodyPr>
          <a:lstStyle/>
          <a:p>
            <a:pPr>
              <a:lnSpc>
                <a:spcPct val="120000"/>
              </a:lnSpc>
            </a:pPr>
            <a:r>
              <a:rPr lang="en-US" b="1" dirty="0">
                <a:solidFill>
                  <a:srgbClr val="FF0000"/>
                </a:solidFill>
              </a:rPr>
              <a:t>Vitamin D3 </a:t>
            </a:r>
            <a:r>
              <a:rPr lang="en-US" dirty="0"/>
              <a:t>is reduced by exposure to tobacco smoke.</a:t>
            </a:r>
          </a:p>
          <a:p>
            <a:pPr>
              <a:lnSpc>
                <a:spcPct val="120000"/>
              </a:lnSpc>
            </a:pPr>
            <a:r>
              <a:rPr lang="en-US" dirty="0"/>
              <a:t>Exposure to Cigarette Smoke (CS) is associated with </a:t>
            </a:r>
            <a:r>
              <a:rPr lang="en-US" b="1" dirty="0"/>
              <a:t>reduced 25VD3 levels</a:t>
            </a:r>
            <a:r>
              <a:rPr lang="en-US" dirty="0"/>
              <a:t> and an impaired ability of human </a:t>
            </a:r>
            <a:r>
              <a:rPr lang="en-US" dirty="0" err="1"/>
              <a:t>sino</a:t>
            </a:r>
            <a:r>
              <a:rPr lang="en-US" dirty="0"/>
              <a:t>-nasal epithelial cell (HSNECs)to convert 25VD3 to 1,25VD3. </a:t>
            </a:r>
          </a:p>
          <a:p>
            <a:pPr>
              <a:lnSpc>
                <a:spcPct val="120000"/>
              </a:lnSpc>
            </a:pPr>
            <a:endParaRPr lang="en-US" dirty="0"/>
          </a:p>
          <a:p>
            <a:pPr>
              <a:lnSpc>
                <a:spcPct val="120000"/>
              </a:lnSpc>
            </a:pPr>
            <a:r>
              <a:rPr lang="en-US" b="1" dirty="0"/>
              <a:t>supplementation with 1,25VD3 (1, 25 Vitamin D3) will reverse smoke-induced inflammatory responses by HSNECs</a:t>
            </a:r>
            <a:r>
              <a:rPr lang="en-US" dirty="0"/>
              <a:t>.</a:t>
            </a:r>
          </a:p>
          <a:p>
            <a:pPr>
              <a:lnSpc>
                <a:spcPct val="120000"/>
              </a:lnSpc>
            </a:pPr>
            <a:endParaRPr lang="en-US" dirty="0"/>
          </a:p>
          <a:p>
            <a:pPr>
              <a:lnSpc>
                <a:spcPct val="120000"/>
              </a:lnSpc>
            </a:pPr>
            <a:r>
              <a:rPr lang="en-US" sz="1800" dirty="0">
                <a:hlinkClick r:id="rId3" action="ppaction://hlinkfile"/>
              </a:rPr>
              <a:t>Mulligan JK</a:t>
            </a:r>
            <a:r>
              <a:rPr lang="en-US" sz="1800" baseline="30000" dirty="0"/>
              <a:t>1</a:t>
            </a:r>
            <a:r>
              <a:rPr lang="en-US" sz="1800" dirty="0"/>
              <a:t>, </a:t>
            </a:r>
            <a:r>
              <a:rPr lang="en-US" sz="1800" dirty="0">
                <a:hlinkClick r:id="rId4" action="ppaction://hlinkfile"/>
              </a:rPr>
              <a:t>Nagel W</a:t>
            </a:r>
            <a:r>
              <a:rPr lang="en-US" sz="1800" baseline="30000" dirty="0"/>
              <a:t>2</a:t>
            </a:r>
            <a:r>
              <a:rPr lang="en-US" sz="1800" dirty="0"/>
              <a:t>, </a:t>
            </a:r>
            <a:r>
              <a:rPr lang="en-US" sz="1800" dirty="0">
                <a:hlinkClick r:id="rId5" action="ppaction://hlinkfile"/>
              </a:rPr>
              <a:t>O'Connell BP</a:t>
            </a:r>
            <a:r>
              <a:rPr lang="en-US" sz="1800" baseline="30000" dirty="0"/>
              <a:t>2</a:t>
            </a:r>
            <a:r>
              <a:rPr lang="en-US" sz="1800" dirty="0"/>
              <a:t>,et al. </a:t>
            </a:r>
            <a:r>
              <a:rPr lang="en-US" sz="1800" b="1" dirty="0"/>
              <a:t>Cigarette smoke exposure is associated with vitamin D3 deficiencies in patients with chronic </a:t>
            </a:r>
            <a:r>
              <a:rPr lang="en-US" sz="1800" b="1" dirty="0" err="1"/>
              <a:t>rhinosinusitis</a:t>
            </a:r>
            <a:r>
              <a:rPr lang="en-US" sz="1800" b="1" dirty="0"/>
              <a:t>.</a:t>
            </a:r>
            <a:r>
              <a:rPr lang="en-US" sz="1800" dirty="0">
                <a:hlinkClick r:id="" action="ppaction://hlinkfile" tooltip="The Journal of allergy and clinical immunology."/>
              </a:rPr>
              <a:t> J Allergy </a:t>
            </a:r>
            <a:r>
              <a:rPr lang="en-US" sz="1800" dirty="0" err="1">
                <a:hlinkClick r:id="" action="ppaction://hlinkfile" tooltip="The Journal of allergy and clinical immunology."/>
              </a:rPr>
              <a:t>Clin</a:t>
            </a:r>
            <a:r>
              <a:rPr lang="en-US" sz="1800" dirty="0">
                <a:hlinkClick r:id="" action="ppaction://hlinkfile" tooltip="The Journal of allergy and clinical immunology."/>
              </a:rPr>
              <a:t> </a:t>
            </a:r>
            <a:r>
              <a:rPr lang="en-US" sz="1800" dirty="0" err="1">
                <a:hlinkClick r:id="" action="ppaction://hlinkfile" tooltip="The Journal of allergy and clinical immunology."/>
              </a:rPr>
              <a:t>Immunol</a:t>
            </a:r>
            <a:r>
              <a:rPr lang="en-US" sz="1800" dirty="0">
                <a:hlinkClick r:id="" action="ppaction://hlinkfile" tooltip="The Journal of allergy and clinical immunology."/>
              </a:rPr>
              <a:t>.</a:t>
            </a:r>
            <a:r>
              <a:rPr lang="en-US" sz="1800" dirty="0"/>
              <a:t> 2014 Aug;134(2):342-9.  </a:t>
            </a:r>
          </a:p>
          <a:p>
            <a:pPr>
              <a:lnSpc>
                <a:spcPct val="120000"/>
              </a:lnSpc>
            </a:pPr>
            <a:endParaRPr lang="en-US" b="1" dirty="0"/>
          </a:p>
          <a:p>
            <a:pPr>
              <a:lnSpc>
                <a:spcPct val="120000"/>
              </a:lnSpc>
            </a:pPr>
            <a:endParaRPr lang="en-US" dirty="0"/>
          </a:p>
          <a:p>
            <a:pPr>
              <a:lnSpc>
                <a:spcPct val="120000"/>
              </a:lnSpc>
            </a:pPr>
            <a:endParaRPr lang="en-US" dirty="0"/>
          </a:p>
          <a:p>
            <a:pPr>
              <a:lnSpc>
                <a:spcPct val="120000"/>
              </a:lnSpc>
            </a:pPr>
            <a:endParaRPr lang="en-US" dirty="0"/>
          </a:p>
        </p:txBody>
      </p:sp>
      <p:sp>
        <p:nvSpPr>
          <p:cNvPr id="4" name="Date Placeholder 3"/>
          <p:cNvSpPr>
            <a:spLocks noGrp="1"/>
          </p:cNvSpPr>
          <p:nvPr>
            <p:ph type="dt" sz="half" idx="10"/>
          </p:nvPr>
        </p:nvSpPr>
        <p:spPr>
          <a:xfrm>
            <a:off x="457199" y="6356350"/>
            <a:ext cx="5952309" cy="365125"/>
          </a:xfrm>
        </p:spPr>
        <p:txBody>
          <a:bodyPr/>
          <a:lstStyle/>
          <a:p>
            <a:fld id="{F45DB5DD-ACA8-4DEE-A4DB-76465D275F35}"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47</a:t>
            </a:fld>
            <a:endParaRPr lang="en-US"/>
          </a:p>
        </p:txBody>
      </p:sp>
    </p:spTree>
    <p:extLst>
      <p:ext uri="{BB962C8B-B14F-4D97-AF65-F5344CB8AC3E}">
        <p14:creationId xmlns:p14="http://schemas.microsoft.com/office/powerpoint/2010/main" val="14377633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0286E-5BB8-6292-4D11-B5A8AAC850A7}"/>
              </a:ext>
            </a:extLst>
          </p:cNvPr>
          <p:cNvSpPr>
            <a:spLocks noGrp="1"/>
          </p:cNvSpPr>
          <p:nvPr>
            <p:ph type="title"/>
          </p:nvPr>
        </p:nvSpPr>
        <p:spPr/>
        <p:txBody>
          <a:bodyPr>
            <a:normAutofit fontScale="90000"/>
          </a:bodyPr>
          <a:lstStyle/>
          <a:p>
            <a:r>
              <a:rPr lang="en-US" dirty="0"/>
              <a:t>Vitamin D and risk of tobacco-related cancers</a:t>
            </a:r>
          </a:p>
        </p:txBody>
      </p:sp>
      <p:sp>
        <p:nvSpPr>
          <p:cNvPr id="3" name="Content Placeholder 2">
            <a:extLst>
              <a:ext uri="{FF2B5EF4-FFF2-40B4-BE49-F238E27FC236}">
                <a16:creationId xmlns:a16="http://schemas.microsoft.com/office/drawing/2014/main" id="{6D48E6F5-88A4-B6BA-2A8D-10686FFCA3A4}"/>
              </a:ext>
            </a:extLst>
          </p:cNvPr>
          <p:cNvSpPr>
            <a:spLocks noGrp="1"/>
          </p:cNvSpPr>
          <p:nvPr>
            <p:ph idx="1"/>
          </p:nvPr>
        </p:nvSpPr>
        <p:spPr/>
        <p:txBody>
          <a:bodyPr>
            <a:normAutofit fontScale="85000" lnSpcReduction="20000"/>
          </a:bodyPr>
          <a:lstStyle/>
          <a:p>
            <a:r>
              <a:rPr lang="en-US" sz="2800" b="0" i="0" dirty="0">
                <a:solidFill>
                  <a:srgbClr val="212121"/>
                </a:solidFill>
                <a:effectLst/>
                <a:latin typeface="+mn-lt"/>
              </a:rPr>
              <a:t>vitamin D is decreased in smokers.</a:t>
            </a:r>
          </a:p>
          <a:p>
            <a:r>
              <a:rPr lang="en-US" sz="2800" b="1" i="0" dirty="0">
                <a:solidFill>
                  <a:srgbClr val="212121"/>
                </a:solidFill>
                <a:effectLst/>
                <a:latin typeface="+mn-lt"/>
              </a:rPr>
              <a:t>vitamin D may be protective against tobacco-related cancers through the inhibition of the formation of tumors induced by tobacco carcinogens</a:t>
            </a:r>
            <a:r>
              <a:rPr lang="en-US" sz="2800" b="0" i="0" dirty="0">
                <a:solidFill>
                  <a:srgbClr val="212121"/>
                </a:solidFill>
                <a:effectLst/>
                <a:latin typeface="+mn-lt"/>
              </a:rPr>
              <a:t>.</a:t>
            </a:r>
          </a:p>
          <a:p>
            <a:r>
              <a:rPr lang="en-US" sz="2800" b="0" i="0" dirty="0">
                <a:solidFill>
                  <a:srgbClr val="212121"/>
                </a:solidFill>
                <a:effectLst/>
                <a:latin typeface="+mn-lt"/>
              </a:rPr>
              <a:t>high vitamin D status [25(OH)D concentration ≥30 ng/mL] was associated with decreased risk of tobacco-related cancers, especially in smokers. </a:t>
            </a:r>
          </a:p>
          <a:p>
            <a:r>
              <a:rPr lang="en-US" sz="2800" b="0" i="0" dirty="0">
                <a:solidFill>
                  <a:srgbClr val="212121"/>
                </a:solidFill>
                <a:effectLst/>
                <a:latin typeface="+mn-lt"/>
              </a:rPr>
              <a:t>These results, which are supported by mechanistic plausibility, suggest that </a:t>
            </a:r>
            <a:r>
              <a:rPr lang="en-US" sz="2800" b="1" i="0" dirty="0">
                <a:solidFill>
                  <a:srgbClr val="212121"/>
                </a:solidFill>
                <a:effectLst/>
                <a:latin typeface="+mn-lt"/>
              </a:rPr>
              <a:t>vitamin D may contribute to the prevention of tobacco-induced cancers in smokers</a:t>
            </a:r>
            <a:r>
              <a:rPr lang="en-US" sz="2800" b="0" i="0" dirty="0">
                <a:solidFill>
                  <a:srgbClr val="212121"/>
                </a:solidFill>
                <a:effectLst/>
                <a:latin typeface="+mn-lt"/>
              </a:rPr>
              <a:t> and deserve additional investigation. </a:t>
            </a:r>
          </a:p>
          <a:p>
            <a:pPr marL="0" indent="0">
              <a:buNone/>
            </a:pPr>
            <a:endParaRPr lang="en-US" sz="1800" dirty="0">
              <a:solidFill>
                <a:srgbClr val="212121"/>
              </a:solidFill>
              <a:latin typeface="+mn-lt"/>
            </a:endParaRPr>
          </a:p>
          <a:p>
            <a:r>
              <a:rPr lang="en-US" sz="1800" dirty="0">
                <a:solidFill>
                  <a:srgbClr val="212121"/>
                </a:solidFill>
                <a:latin typeface="+mn-lt"/>
              </a:rPr>
              <a:t>Melanie </a:t>
            </a:r>
            <a:r>
              <a:rPr lang="en-US" sz="1800" dirty="0" err="1">
                <a:solidFill>
                  <a:srgbClr val="212121"/>
                </a:solidFill>
                <a:latin typeface="+mn-lt"/>
              </a:rPr>
              <a:t>Deschasaux</a:t>
            </a:r>
            <a:r>
              <a:rPr lang="en-US" sz="1800" dirty="0">
                <a:solidFill>
                  <a:srgbClr val="212121"/>
                </a:solidFill>
                <a:latin typeface="+mn-lt"/>
              </a:rPr>
              <a:t>, Jean-Claude </a:t>
            </a:r>
            <a:r>
              <a:rPr lang="en-US" sz="1800" dirty="0" err="1">
                <a:solidFill>
                  <a:srgbClr val="212121"/>
                </a:solidFill>
                <a:latin typeface="+mn-lt"/>
              </a:rPr>
              <a:t>Souberbielle</a:t>
            </a:r>
            <a:r>
              <a:rPr lang="en-US" sz="1800" dirty="0">
                <a:solidFill>
                  <a:srgbClr val="212121"/>
                </a:solidFill>
                <a:latin typeface="+mn-lt"/>
              </a:rPr>
              <a:t>, </a:t>
            </a:r>
            <a:r>
              <a:rPr lang="en-US" sz="1800" dirty="0" err="1">
                <a:solidFill>
                  <a:srgbClr val="212121"/>
                </a:solidFill>
                <a:latin typeface="+mn-lt"/>
              </a:rPr>
              <a:t>Paule</a:t>
            </a:r>
            <a:r>
              <a:rPr lang="en-US" sz="1800" dirty="0">
                <a:solidFill>
                  <a:srgbClr val="212121"/>
                </a:solidFill>
                <a:latin typeface="+mn-lt"/>
              </a:rPr>
              <a:t> Latino-Martel, et al. Prospective associations between vitamin D status, vitamin D-related gene polymorphisms, and risk of tobacco-related disease. Am J Clin </a:t>
            </a:r>
            <a:r>
              <a:rPr lang="en-US" sz="1800" dirty="0" err="1">
                <a:solidFill>
                  <a:srgbClr val="212121"/>
                </a:solidFill>
                <a:latin typeface="+mn-lt"/>
              </a:rPr>
              <a:t>Nutr</a:t>
            </a:r>
            <a:r>
              <a:rPr lang="en-US" sz="1800" dirty="0">
                <a:solidFill>
                  <a:srgbClr val="212121"/>
                </a:solidFill>
                <a:latin typeface="+mn-lt"/>
              </a:rPr>
              <a:t> 2015 Nov;102(5):1207-15.</a:t>
            </a:r>
            <a:endParaRPr lang="en-US" sz="1800" dirty="0">
              <a:latin typeface="+mn-lt"/>
            </a:endParaRPr>
          </a:p>
        </p:txBody>
      </p:sp>
      <p:sp>
        <p:nvSpPr>
          <p:cNvPr id="4" name="Date Placeholder 3">
            <a:extLst>
              <a:ext uri="{FF2B5EF4-FFF2-40B4-BE49-F238E27FC236}">
                <a16:creationId xmlns:a16="http://schemas.microsoft.com/office/drawing/2014/main" id="{70726E5D-D6CF-7742-E983-6B1F2B7D2BF1}"/>
              </a:ext>
            </a:extLst>
          </p:cNvPr>
          <p:cNvSpPr>
            <a:spLocks noGrp="1"/>
          </p:cNvSpPr>
          <p:nvPr>
            <p:ph type="dt" sz="half" idx="10"/>
          </p:nvPr>
        </p:nvSpPr>
        <p:spPr/>
        <p:txBody>
          <a:bodyPr/>
          <a:lstStyle/>
          <a:p>
            <a:fld id="{77CF805D-3385-495E-97CD-DED77A2DFBDC}" type="datetime1">
              <a:rPr lang="en-US" smtClean="0"/>
              <a:pPr/>
              <a:t>10/30/2025</a:t>
            </a:fld>
            <a:endParaRPr lang="en-US"/>
          </a:p>
        </p:txBody>
      </p:sp>
      <p:sp>
        <p:nvSpPr>
          <p:cNvPr id="5" name="Slide Number Placeholder 4">
            <a:extLst>
              <a:ext uri="{FF2B5EF4-FFF2-40B4-BE49-F238E27FC236}">
                <a16:creationId xmlns:a16="http://schemas.microsoft.com/office/drawing/2014/main" id="{05AA3C57-3280-823C-BCD9-3B1C6DFB30D3}"/>
              </a:ext>
            </a:extLst>
          </p:cNvPr>
          <p:cNvSpPr>
            <a:spLocks noGrp="1"/>
          </p:cNvSpPr>
          <p:nvPr>
            <p:ph type="sldNum" sz="quarter" idx="12"/>
          </p:nvPr>
        </p:nvSpPr>
        <p:spPr/>
        <p:txBody>
          <a:bodyPr/>
          <a:lstStyle/>
          <a:p>
            <a:fld id="{B6F15528-21DE-4FAA-801E-634DDDAF4B2B}" type="slidenum">
              <a:rPr lang="en-US" smtClean="0"/>
              <a:pPr/>
              <a:t>48</a:t>
            </a:fld>
            <a:endParaRPr lang="en-US"/>
          </a:p>
        </p:txBody>
      </p:sp>
    </p:spTree>
    <p:extLst>
      <p:ext uri="{BB962C8B-B14F-4D97-AF65-F5344CB8AC3E}">
        <p14:creationId xmlns:p14="http://schemas.microsoft.com/office/powerpoint/2010/main" val="34296776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Vitamin E and Vitamin C depletion</a:t>
            </a:r>
          </a:p>
        </p:txBody>
      </p:sp>
      <p:sp>
        <p:nvSpPr>
          <p:cNvPr id="3" name="Content Placeholder 2"/>
          <p:cNvSpPr>
            <a:spLocks noGrp="1"/>
          </p:cNvSpPr>
          <p:nvPr>
            <p:ph idx="1"/>
          </p:nvPr>
        </p:nvSpPr>
        <p:spPr/>
        <p:txBody>
          <a:bodyPr>
            <a:normAutofit fontScale="92500" lnSpcReduction="10000"/>
          </a:bodyPr>
          <a:lstStyle/>
          <a:p>
            <a:pPr marL="0" indent="0">
              <a:buNone/>
            </a:pPr>
            <a:endParaRPr lang="en-US" sz="2200" dirty="0"/>
          </a:p>
          <a:p>
            <a:pPr marL="0" indent="0">
              <a:buNone/>
            </a:pPr>
            <a:endParaRPr lang="en-US" sz="2200" dirty="0"/>
          </a:p>
          <a:p>
            <a:pPr marL="0" indent="0">
              <a:buNone/>
            </a:pPr>
            <a:endParaRPr lang="en-US" sz="2200" dirty="0"/>
          </a:p>
          <a:p>
            <a:r>
              <a:rPr lang="en-US" sz="2600" dirty="0">
                <a:solidFill>
                  <a:srgbClr val="FF0000"/>
                </a:solidFill>
              </a:rPr>
              <a:t>Vitamin E</a:t>
            </a:r>
            <a:r>
              <a:rPr lang="en-US" sz="2600" dirty="0"/>
              <a:t> disappearance is accelerated in cigarette smokers due to their increased oxidative stress and is normalized by </a:t>
            </a:r>
            <a:r>
              <a:rPr lang="en-US" sz="2600" dirty="0">
                <a:solidFill>
                  <a:srgbClr val="FF0000"/>
                </a:solidFill>
              </a:rPr>
              <a:t>vitamin C</a:t>
            </a:r>
            <a:r>
              <a:rPr lang="en-US" sz="2600" dirty="0"/>
              <a:t> supplementation.</a:t>
            </a:r>
          </a:p>
          <a:p>
            <a:pPr marL="0" indent="0">
              <a:buNone/>
            </a:pPr>
            <a:endParaRPr lang="en-US" sz="2400" dirty="0"/>
          </a:p>
          <a:p>
            <a:pPr marL="0" indent="0">
              <a:buNone/>
            </a:pPr>
            <a:endParaRPr lang="en-US" sz="2400" dirty="0"/>
          </a:p>
          <a:p>
            <a:pPr marL="0" indent="0">
              <a:buNone/>
            </a:pPr>
            <a:endParaRPr lang="en-US" sz="2400" dirty="0"/>
          </a:p>
          <a:p>
            <a:pPr marL="0" indent="0">
              <a:buNone/>
            </a:pPr>
            <a:endParaRPr lang="en-US" sz="2400" dirty="0"/>
          </a:p>
          <a:p>
            <a:pPr marL="0" indent="0">
              <a:buNone/>
            </a:pPr>
            <a:endParaRPr lang="en-US" sz="2400" dirty="0"/>
          </a:p>
          <a:p>
            <a:r>
              <a:rPr lang="en-US" sz="1200" dirty="0">
                <a:hlinkClick r:id="rId2"/>
              </a:rPr>
              <a:t>Bruno RS</a:t>
            </a:r>
            <a:r>
              <a:rPr lang="en-US" sz="1200" baseline="30000" dirty="0"/>
              <a:t>1</a:t>
            </a:r>
            <a:r>
              <a:rPr lang="en-US" sz="1200" dirty="0"/>
              <a:t>, </a:t>
            </a:r>
            <a:r>
              <a:rPr lang="en-US" sz="1200" dirty="0">
                <a:hlinkClick r:id="rId3"/>
              </a:rPr>
              <a:t>Leonard SW</a:t>
            </a:r>
            <a:r>
              <a:rPr lang="en-US" sz="1200" dirty="0"/>
              <a:t>, </a:t>
            </a:r>
            <a:r>
              <a:rPr lang="en-US" sz="1200" dirty="0">
                <a:hlinkClick r:id="rId4"/>
              </a:rPr>
              <a:t>Atkinson J</a:t>
            </a:r>
            <a:r>
              <a:rPr lang="en-US" sz="1200" dirty="0"/>
              <a:t>, et al. </a:t>
            </a:r>
            <a:r>
              <a:rPr lang="en-US" sz="1200" b="1" dirty="0"/>
              <a:t>Faster plasma vitamin E disappearance in smokers is normalized by vitamin C supplementation.</a:t>
            </a:r>
            <a:r>
              <a:rPr lang="en-US" sz="1200" dirty="0">
                <a:hlinkClick r:id="rId5" tooltip="Free radical biology &amp; medicine."/>
              </a:rPr>
              <a:t> Free </a:t>
            </a:r>
            <a:r>
              <a:rPr lang="en-US" sz="1200" dirty="0" err="1">
                <a:hlinkClick r:id="rId5" tooltip="Free radical biology &amp; medicine."/>
              </a:rPr>
              <a:t>Radic</a:t>
            </a:r>
            <a:r>
              <a:rPr lang="en-US" sz="1200" dirty="0">
                <a:hlinkClick r:id="rId5" tooltip="Free radical biology &amp; medicine."/>
              </a:rPr>
              <a:t> </a:t>
            </a:r>
            <a:r>
              <a:rPr lang="en-US" sz="1200" dirty="0" err="1">
                <a:hlinkClick r:id="rId5" tooltip="Free radical biology &amp; medicine."/>
              </a:rPr>
              <a:t>Biol</a:t>
            </a:r>
            <a:r>
              <a:rPr lang="en-US" sz="1200" dirty="0">
                <a:hlinkClick r:id="rId5" tooltip="Free radical biology &amp; medicine."/>
              </a:rPr>
              <a:t> Med.</a:t>
            </a:r>
            <a:r>
              <a:rPr lang="en-US" sz="1200" dirty="0"/>
              <a:t> 2006 Feb 15;40(4):689-97.  </a:t>
            </a:r>
            <a:endParaRPr lang="en-US" b="1" dirty="0"/>
          </a:p>
          <a:p>
            <a:endParaRPr lang="en-US" dirty="0"/>
          </a:p>
          <a:p>
            <a:endParaRPr lang="en-US" dirty="0"/>
          </a:p>
          <a:p>
            <a:endParaRPr lang="en-US" dirty="0"/>
          </a:p>
        </p:txBody>
      </p:sp>
      <p:sp>
        <p:nvSpPr>
          <p:cNvPr id="4" name="Date Placeholder 3"/>
          <p:cNvSpPr>
            <a:spLocks noGrp="1"/>
          </p:cNvSpPr>
          <p:nvPr>
            <p:ph type="dt" sz="half" idx="10"/>
          </p:nvPr>
        </p:nvSpPr>
        <p:spPr>
          <a:xfrm>
            <a:off x="457199" y="6356350"/>
            <a:ext cx="5569131"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49</a:t>
            </a:fld>
            <a:endParaRPr lang="en-US"/>
          </a:p>
        </p:txBody>
      </p:sp>
    </p:spTree>
    <p:extLst>
      <p:ext uri="{BB962C8B-B14F-4D97-AF65-F5344CB8AC3E}">
        <p14:creationId xmlns:p14="http://schemas.microsoft.com/office/powerpoint/2010/main" val="269440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3277D-2AC3-E21F-3E38-38C268A8EF86}"/>
              </a:ext>
            </a:extLst>
          </p:cNvPr>
          <p:cNvSpPr>
            <a:spLocks noGrp="1"/>
          </p:cNvSpPr>
          <p:nvPr>
            <p:ph type="title"/>
          </p:nvPr>
        </p:nvSpPr>
        <p:spPr/>
        <p:txBody>
          <a:bodyPr/>
          <a:lstStyle/>
          <a:p>
            <a:r>
              <a:rPr lang="en-US" dirty="0"/>
              <a:t>About Harlan Bieley</a:t>
            </a:r>
          </a:p>
        </p:txBody>
      </p:sp>
      <p:sp>
        <p:nvSpPr>
          <p:cNvPr id="3" name="Content Placeholder 2">
            <a:extLst>
              <a:ext uri="{FF2B5EF4-FFF2-40B4-BE49-F238E27FC236}">
                <a16:creationId xmlns:a16="http://schemas.microsoft.com/office/drawing/2014/main" id="{2B20C4CE-98AD-C2E5-DFB8-9D0AEE34D44A}"/>
              </a:ext>
            </a:extLst>
          </p:cNvPr>
          <p:cNvSpPr>
            <a:spLocks noGrp="1"/>
          </p:cNvSpPr>
          <p:nvPr>
            <p:ph idx="1"/>
          </p:nvPr>
        </p:nvSpPr>
        <p:spPr/>
        <p:txBody>
          <a:bodyPr>
            <a:normAutofit lnSpcReduction="10000"/>
          </a:bodyPr>
          <a:lstStyle/>
          <a:p>
            <a:r>
              <a:rPr lang="en-US" dirty="0"/>
              <a:t>"It is not that I am so smart. But I stay with the questions much longer." </a:t>
            </a:r>
            <a:r>
              <a:rPr lang="en-US" b="1" dirty="0"/>
              <a:t>Albert Einstein</a:t>
            </a:r>
          </a:p>
          <a:p>
            <a:endParaRPr lang="en-US" dirty="0"/>
          </a:p>
          <a:p>
            <a:r>
              <a:rPr lang="en-US" dirty="0"/>
              <a:t>I, ‘lived inside the question’ of how to help the smoker so that I can make a difference in their life.</a:t>
            </a:r>
          </a:p>
          <a:p>
            <a:pPr marL="0" indent="0">
              <a:buNone/>
            </a:pPr>
            <a:r>
              <a:rPr lang="en-US" dirty="0"/>
              <a:t>(and tortured my family and friends throughout the process) </a:t>
            </a:r>
          </a:p>
          <a:p>
            <a:pPr marL="0" indent="0">
              <a:buNone/>
            </a:pPr>
            <a:endParaRPr lang="en-US" dirty="0"/>
          </a:p>
          <a:p>
            <a:endParaRPr lang="en-US" dirty="0"/>
          </a:p>
        </p:txBody>
      </p:sp>
      <p:sp>
        <p:nvSpPr>
          <p:cNvPr id="4" name="Date Placeholder 3">
            <a:extLst>
              <a:ext uri="{FF2B5EF4-FFF2-40B4-BE49-F238E27FC236}">
                <a16:creationId xmlns:a16="http://schemas.microsoft.com/office/drawing/2014/main" id="{CDA12DB6-0874-2A5E-EABC-4C8914DC98B5}"/>
              </a:ext>
            </a:extLst>
          </p:cNvPr>
          <p:cNvSpPr>
            <a:spLocks noGrp="1"/>
          </p:cNvSpPr>
          <p:nvPr>
            <p:ph type="dt" sz="half" idx="10"/>
          </p:nvPr>
        </p:nvSpPr>
        <p:spPr/>
        <p:txBody>
          <a:bodyPr/>
          <a:lstStyle/>
          <a:p>
            <a:fld id="{77CF805D-3385-495E-97CD-DED77A2DFBDC}" type="datetime1">
              <a:rPr lang="en-US" smtClean="0"/>
              <a:pPr/>
              <a:t>10/30/2025</a:t>
            </a:fld>
            <a:endParaRPr lang="en-US"/>
          </a:p>
        </p:txBody>
      </p:sp>
      <p:sp>
        <p:nvSpPr>
          <p:cNvPr id="5" name="Slide Number Placeholder 4">
            <a:extLst>
              <a:ext uri="{FF2B5EF4-FFF2-40B4-BE49-F238E27FC236}">
                <a16:creationId xmlns:a16="http://schemas.microsoft.com/office/drawing/2014/main" id="{DCDC4DEB-E972-50AF-8875-EB17BF9E6212}"/>
              </a:ext>
            </a:extLst>
          </p:cNvPr>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30175205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252413"/>
            <a:ext cx="9083040" cy="1143000"/>
          </a:xfrm>
        </p:spPr>
        <p:txBody>
          <a:bodyPr>
            <a:noAutofit/>
          </a:bodyPr>
          <a:lstStyle/>
          <a:p>
            <a:r>
              <a:rPr lang="en-US" sz="3200" dirty="0"/>
              <a:t>In case of a heart attack,  N-Acetylcysteine (NAC) shown to protect heart </a:t>
            </a:r>
          </a:p>
        </p:txBody>
      </p:sp>
      <p:sp>
        <p:nvSpPr>
          <p:cNvPr id="3" name="Content Placeholder 2"/>
          <p:cNvSpPr>
            <a:spLocks noGrp="1"/>
          </p:cNvSpPr>
          <p:nvPr>
            <p:ph idx="1"/>
          </p:nvPr>
        </p:nvSpPr>
        <p:spPr>
          <a:xfrm>
            <a:off x="457200" y="1516380"/>
            <a:ext cx="8229600" cy="4998720"/>
          </a:xfrm>
        </p:spPr>
        <p:txBody>
          <a:bodyPr>
            <a:normAutofit fontScale="47500" lnSpcReduction="20000"/>
          </a:bodyPr>
          <a:lstStyle/>
          <a:p>
            <a:pPr>
              <a:lnSpc>
                <a:spcPct val="120000"/>
              </a:lnSpc>
            </a:pPr>
            <a:endParaRPr lang="en-US" dirty="0"/>
          </a:p>
          <a:p>
            <a:pPr>
              <a:lnSpc>
                <a:spcPct val="120000"/>
              </a:lnSpc>
            </a:pPr>
            <a:endParaRPr lang="en-US" dirty="0"/>
          </a:p>
          <a:p>
            <a:pPr>
              <a:lnSpc>
                <a:spcPct val="120000"/>
              </a:lnSpc>
            </a:pPr>
            <a:r>
              <a:rPr lang="en-US" sz="4400" dirty="0">
                <a:solidFill>
                  <a:srgbClr val="FF0000"/>
                </a:solidFill>
              </a:rPr>
              <a:t>N-acetylcysteine (NAC) </a:t>
            </a:r>
            <a:r>
              <a:rPr lang="en-US" sz="4400" dirty="0"/>
              <a:t>treatment significantly reduced tobacco-exposed induced infarct size.</a:t>
            </a:r>
          </a:p>
          <a:p>
            <a:pPr marL="0" indent="0">
              <a:lnSpc>
                <a:spcPct val="120000"/>
              </a:lnSpc>
              <a:buNone/>
            </a:pPr>
            <a:endParaRPr lang="en-US" sz="4400" dirty="0"/>
          </a:p>
          <a:p>
            <a:pPr>
              <a:lnSpc>
                <a:spcPct val="120000"/>
              </a:lnSpc>
            </a:pPr>
            <a:r>
              <a:rPr lang="en-US" sz="4400" dirty="0"/>
              <a:t>These findings identify a novel post-infarction therapy for amelioration of the adverse effects of tobacco exposure on the infracted myocardium and </a:t>
            </a:r>
            <a:r>
              <a:rPr lang="en-US" sz="4400" b="1" dirty="0"/>
              <a:t>advocate the use of dietary supplement antioxidants for habitual smokers to prevent and reverse cardiovascular adverse effects in the absence of successful achievement of cessation of smoking</a:t>
            </a:r>
            <a:r>
              <a:rPr lang="en-US" sz="4400" dirty="0"/>
              <a:t>.</a:t>
            </a:r>
          </a:p>
          <a:p>
            <a:pPr>
              <a:lnSpc>
                <a:spcPct val="120000"/>
              </a:lnSpc>
            </a:pPr>
            <a:endParaRPr lang="en-US" dirty="0"/>
          </a:p>
          <a:p>
            <a:pPr marL="0" indent="0">
              <a:lnSpc>
                <a:spcPct val="120000"/>
              </a:lnSpc>
              <a:buNone/>
            </a:pPr>
            <a:endParaRPr lang="en-US" sz="2600" dirty="0"/>
          </a:p>
          <a:p>
            <a:pPr>
              <a:lnSpc>
                <a:spcPct val="120000"/>
              </a:lnSpc>
            </a:pPr>
            <a:r>
              <a:rPr lang="en-US" sz="2500" dirty="0">
                <a:hlinkClick r:id="rId2"/>
              </a:rPr>
              <a:t>Khanna AK</a:t>
            </a:r>
            <a:r>
              <a:rPr lang="en-US" sz="2500" baseline="30000" dirty="0"/>
              <a:t>1</a:t>
            </a:r>
            <a:r>
              <a:rPr lang="en-US" sz="2500" dirty="0"/>
              <a:t>, </a:t>
            </a:r>
            <a:r>
              <a:rPr lang="en-US" sz="2500" dirty="0">
                <a:hlinkClick r:id="rId3"/>
              </a:rPr>
              <a:t>Xu J</a:t>
            </a:r>
            <a:r>
              <a:rPr lang="en-US" sz="2500" dirty="0"/>
              <a:t>, </a:t>
            </a:r>
            <a:r>
              <a:rPr lang="en-US" sz="2500" dirty="0" err="1">
                <a:hlinkClick r:id="rId4"/>
              </a:rPr>
              <a:t>Mehra</a:t>
            </a:r>
            <a:r>
              <a:rPr lang="en-US" sz="2500" dirty="0">
                <a:hlinkClick r:id="rId4"/>
              </a:rPr>
              <a:t> MR</a:t>
            </a:r>
            <a:r>
              <a:rPr lang="en-US" sz="2500" dirty="0"/>
              <a:t>. Antioxidant N-acetyl cysteine reverses cigarette smoke-induced myocardial infarction by inhibiting inflammation and oxidative stress in a rat model. </a:t>
            </a:r>
            <a:r>
              <a:rPr lang="en-US" sz="2500" dirty="0">
                <a:hlinkClick r:id="rId5" tooltip="Laboratory investigation; a journal of technical methods and pathology."/>
              </a:rPr>
              <a:t>Lab Invest.</a:t>
            </a:r>
            <a:r>
              <a:rPr lang="en-US" sz="2500" dirty="0"/>
              <a:t> 2012 Feb;92(2):224-35 </a:t>
            </a:r>
          </a:p>
          <a:p>
            <a:pPr marL="0" indent="0">
              <a:lnSpc>
                <a:spcPct val="120000"/>
              </a:lnSpc>
              <a:buNone/>
            </a:pPr>
            <a:endParaRPr lang="en-US" dirty="0"/>
          </a:p>
        </p:txBody>
      </p:sp>
      <p:sp>
        <p:nvSpPr>
          <p:cNvPr id="4" name="Date Placeholder 3"/>
          <p:cNvSpPr>
            <a:spLocks noGrp="1"/>
          </p:cNvSpPr>
          <p:nvPr>
            <p:ph type="dt" sz="half" idx="10"/>
          </p:nvPr>
        </p:nvSpPr>
        <p:spPr>
          <a:xfrm>
            <a:off x="457200" y="6356350"/>
            <a:ext cx="4907280"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50</a:t>
            </a:fld>
            <a:endParaRPr lang="en-US"/>
          </a:p>
        </p:txBody>
      </p:sp>
    </p:spTree>
    <p:extLst>
      <p:ext uri="{BB962C8B-B14F-4D97-AF65-F5344CB8AC3E}">
        <p14:creationId xmlns:p14="http://schemas.microsoft.com/office/powerpoint/2010/main" val="231450626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NAC protects lungs from tobacco smoke</a:t>
            </a:r>
          </a:p>
        </p:txBody>
      </p:sp>
      <p:sp>
        <p:nvSpPr>
          <p:cNvPr id="3" name="Content Placeholder 2"/>
          <p:cNvSpPr>
            <a:spLocks noGrp="1"/>
          </p:cNvSpPr>
          <p:nvPr>
            <p:ph idx="1"/>
          </p:nvPr>
        </p:nvSpPr>
        <p:spPr>
          <a:xfrm>
            <a:off x="331470" y="1684020"/>
            <a:ext cx="8481060" cy="4525963"/>
          </a:xfrm>
        </p:spPr>
        <p:txBody>
          <a:bodyPr>
            <a:normAutofit/>
          </a:bodyPr>
          <a:lstStyle/>
          <a:p>
            <a:r>
              <a:rPr lang="en-US" dirty="0">
                <a:solidFill>
                  <a:srgbClr val="FF0000"/>
                </a:solidFill>
              </a:rPr>
              <a:t>NAC</a:t>
            </a:r>
            <a:r>
              <a:rPr lang="en-US" dirty="0"/>
              <a:t> administration exhibited </a:t>
            </a:r>
            <a:r>
              <a:rPr lang="en-US" b="1" dirty="0"/>
              <a:t>a significant and considerable protective effect towards the cigarette smoke-induced alterations </a:t>
            </a:r>
            <a:r>
              <a:rPr lang="en-US" dirty="0"/>
              <a:t>of BAL (broncho-alveolar lavage) cellularity, and bone marrow cytotoxicity. </a:t>
            </a:r>
          </a:p>
          <a:p>
            <a:pPr marL="0" indent="0">
              <a:buNone/>
            </a:pPr>
            <a:endParaRPr lang="en-US" dirty="0"/>
          </a:p>
          <a:p>
            <a:r>
              <a:rPr lang="en-US" sz="1200" dirty="0" err="1">
                <a:hlinkClick r:id="rId2"/>
              </a:rPr>
              <a:t>Balansky</a:t>
            </a:r>
            <a:r>
              <a:rPr lang="en-US" sz="1200" dirty="0">
                <a:hlinkClick r:id="rId2"/>
              </a:rPr>
              <a:t> RB</a:t>
            </a:r>
            <a:r>
              <a:rPr lang="en-US" sz="1200" baseline="30000" dirty="0"/>
              <a:t>1</a:t>
            </a:r>
            <a:r>
              <a:rPr lang="en-US" sz="1200" dirty="0"/>
              <a:t>, </a:t>
            </a:r>
            <a:r>
              <a:rPr lang="en-US" sz="1200" dirty="0" err="1">
                <a:hlinkClick r:id="rId3"/>
              </a:rPr>
              <a:t>D'Agostini</a:t>
            </a:r>
            <a:r>
              <a:rPr lang="en-US" sz="1200" dirty="0">
                <a:hlinkClick r:id="rId3"/>
              </a:rPr>
              <a:t> F</a:t>
            </a:r>
            <a:r>
              <a:rPr lang="en-US" sz="1200" dirty="0"/>
              <a:t>, </a:t>
            </a:r>
            <a:r>
              <a:rPr lang="en-US" sz="1200" dirty="0" err="1">
                <a:hlinkClick r:id="rId4"/>
              </a:rPr>
              <a:t>Zanacchi</a:t>
            </a:r>
            <a:r>
              <a:rPr lang="en-US" sz="1200" dirty="0">
                <a:hlinkClick r:id="rId4"/>
              </a:rPr>
              <a:t> P</a:t>
            </a:r>
            <a:r>
              <a:rPr lang="en-US" sz="1200" dirty="0"/>
              <a:t>, et al. </a:t>
            </a:r>
            <a:r>
              <a:rPr lang="en-US" sz="1200" b="1" dirty="0"/>
              <a:t>Protection by N-acetylcysteine of the histopathological and </a:t>
            </a:r>
            <a:r>
              <a:rPr lang="en-US" sz="1200" b="1" dirty="0" err="1"/>
              <a:t>cytogenetical</a:t>
            </a:r>
            <a:r>
              <a:rPr lang="en-US" sz="1200" b="1" dirty="0"/>
              <a:t> damage produced by exposure of rats to cigarette smoke.</a:t>
            </a:r>
            <a:r>
              <a:rPr lang="en-US" sz="1200" dirty="0">
                <a:hlinkClick r:id="rId5" tooltip="Cancer letters."/>
              </a:rPr>
              <a:t> Cancer Lett.</a:t>
            </a:r>
            <a:r>
              <a:rPr lang="en-US" sz="1200" dirty="0"/>
              <a:t> 1992 Jun 15;64(2):123-31.</a:t>
            </a:r>
          </a:p>
          <a:p>
            <a:endParaRPr lang="en-US" b="1" dirty="0"/>
          </a:p>
          <a:p>
            <a:endParaRPr lang="en-US" dirty="0"/>
          </a:p>
          <a:p>
            <a:endParaRPr lang="en-US" dirty="0"/>
          </a:p>
        </p:txBody>
      </p:sp>
      <p:sp>
        <p:nvSpPr>
          <p:cNvPr id="4" name="Date Placeholder 3"/>
          <p:cNvSpPr>
            <a:spLocks noGrp="1"/>
          </p:cNvSpPr>
          <p:nvPr>
            <p:ph type="dt" sz="half" idx="10"/>
          </p:nvPr>
        </p:nvSpPr>
        <p:spPr>
          <a:xfrm>
            <a:off x="457199" y="6356350"/>
            <a:ext cx="5255623"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51</a:t>
            </a:fld>
            <a:endParaRPr lang="en-US"/>
          </a:p>
        </p:txBody>
      </p:sp>
    </p:spTree>
    <p:extLst>
      <p:ext uri="{BB962C8B-B14F-4D97-AF65-F5344CB8AC3E}">
        <p14:creationId xmlns:p14="http://schemas.microsoft.com/office/powerpoint/2010/main" val="24666564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00F32-86F5-4743-99BB-F5C4C941FCF2}"/>
              </a:ext>
            </a:extLst>
          </p:cNvPr>
          <p:cNvSpPr>
            <a:spLocks noGrp="1"/>
          </p:cNvSpPr>
          <p:nvPr>
            <p:ph type="title"/>
          </p:nvPr>
        </p:nvSpPr>
        <p:spPr/>
        <p:txBody>
          <a:bodyPr>
            <a:normAutofit fontScale="90000"/>
          </a:bodyPr>
          <a:lstStyle/>
          <a:p>
            <a:r>
              <a:rPr lang="en-US" dirty="0"/>
              <a:t>Financial and salutary effects of NAC in smokers and ex-smokers</a:t>
            </a:r>
          </a:p>
        </p:txBody>
      </p:sp>
      <p:sp>
        <p:nvSpPr>
          <p:cNvPr id="3" name="Content Placeholder 2">
            <a:extLst>
              <a:ext uri="{FF2B5EF4-FFF2-40B4-BE49-F238E27FC236}">
                <a16:creationId xmlns:a16="http://schemas.microsoft.com/office/drawing/2014/main" id="{CD9AF51C-8B13-4698-B54C-65ABF1B34B5B}"/>
              </a:ext>
            </a:extLst>
          </p:cNvPr>
          <p:cNvSpPr>
            <a:spLocks noGrp="1"/>
          </p:cNvSpPr>
          <p:nvPr>
            <p:ph idx="1"/>
          </p:nvPr>
        </p:nvSpPr>
        <p:spPr/>
        <p:txBody>
          <a:bodyPr>
            <a:normAutofit fontScale="62500" lnSpcReduction="20000"/>
          </a:bodyPr>
          <a:lstStyle/>
          <a:p>
            <a:r>
              <a:rPr lang="en-US" b="1" dirty="0">
                <a:solidFill>
                  <a:srgbClr val="FF0000"/>
                </a:solidFill>
              </a:rPr>
              <a:t>N-acetylcysteine (NAC) </a:t>
            </a:r>
            <a:r>
              <a:rPr lang="en-US" b="1" dirty="0"/>
              <a:t>600 mg twice daily </a:t>
            </a:r>
            <a:r>
              <a:rPr lang="en-US" dirty="0"/>
              <a:t>is a well-tolerated oral antioxidant mucolytic </a:t>
            </a:r>
            <a:r>
              <a:rPr lang="en-US" u="sng" dirty="0"/>
              <a:t>that reduces the risk of moderate to severe chronic obstructive pulmonary disease (COPD) exacerbations</a:t>
            </a:r>
          </a:p>
          <a:p>
            <a:pPr marL="0" indent="0">
              <a:buNone/>
            </a:pPr>
            <a:endParaRPr lang="en-US" u="sng" dirty="0"/>
          </a:p>
          <a:p>
            <a:r>
              <a:rPr lang="en-US" dirty="0"/>
              <a:t>Compared with placebo (N = 482),</a:t>
            </a:r>
            <a:r>
              <a:rPr lang="en-US" dirty="0">
                <a:solidFill>
                  <a:srgbClr val="FF0000"/>
                </a:solidFill>
              </a:rPr>
              <a:t> NAC </a:t>
            </a:r>
            <a:r>
              <a:rPr lang="en-US" dirty="0"/>
              <a:t>(N = 482) </a:t>
            </a:r>
            <a:r>
              <a:rPr lang="en-US" b="1" dirty="0"/>
              <a:t>reduced the rate of healthcare resource utilization (HCU) events by 20% </a:t>
            </a:r>
            <a:r>
              <a:rPr lang="en-US" dirty="0"/>
              <a:t>(p = 0.0027), </a:t>
            </a:r>
            <a:r>
              <a:rPr lang="en-US" b="1" dirty="0"/>
              <a:t>with a larger effect in current/ex-smokers (23%; p &lt; 0.01). </a:t>
            </a:r>
          </a:p>
          <a:p>
            <a:pPr marL="0" indent="0">
              <a:buNone/>
            </a:pPr>
            <a:endParaRPr lang="en-US" b="1" dirty="0"/>
          </a:p>
          <a:p>
            <a:r>
              <a:rPr lang="en-US" b="1" dirty="0">
                <a:solidFill>
                  <a:srgbClr val="FF0000"/>
                </a:solidFill>
              </a:rPr>
              <a:t>NAC</a:t>
            </a:r>
            <a:r>
              <a:rPr lang="en-US" b="1" dirty="0"/>
              <a:t> reduces the rate of COPD exacerbations</a:t>
            </a:r>
            <a:r>
              <a:rPr lang="en-US" dirty="0"/>
              <a:t>, particularly in patients with COPD who have a </a:t>
            </a:r>
            <a:r>
              <a:rPr lang="en-US" b="1" dirty="0"/>
              <a:t>significant smoking history</a:t>
            </a:r>
            <a:r>
              <a:rPr lang="en-US" dirty="0"/>
              <a:t>…</a:t>
            </a:r>
          </a:p>
          <a:p>
            <a:endParaRPr lang="en-US" dirty="0"/>
          </a:p>
          <a:p>
            <a:r>
              <a:rPr lang="en-US" sz="1800" u="sng" dirty="0" err="1">
                <a:hlinkClick r:id="rId2"/>
              </a:rPr>
              <a:t>Papi</a:t>
            </a:r>
            <a:r>
              <a:rPr lang="en-US" sz="1800" u="sng" dirty="0">
                <a:hlinkClick r:id="rId2"/>
              </a:rPr>
              <a:t> A</a:t>
            </a:r>
            <a:r>
              <a:rPr lang="en-US" sz="1800" baseline="30000" dirty="0"/>
              <a:t>1</a:t>
            </a:r>
            <a:r>
              <a:rPr lang="en-US" sz="1800" dirty="0"/>
              <a:t>, </a:t>
            </a:r>
            <a:r>
              <a:rPr lang="en-US" sz="1800" u="sng" dirty="0">
                <a:hlinkClick r:id="rId3"/>
              </a:rPr>
              <a:t>Zheng J</a:t>
            </a:r>
            <a:r>
              <a:rPr lang="en-US" sz="1800" baseline="30000" dirty="0"/>
              <a:t>2</a:t>
            </a:r>
            <a:r>
              <a:rPr lang="en-US" sz="1800" dirty="0"/>
              <a:t>, </a:t>
            </a:r>
            <a:r>
              <a:rPr lang="en-US" sz="1800" u="sng" dirty="0" err="1">
                <a:hlinkClick r:id="rId4"/>
              </a:rPr>
              <a:t>Criner</a:t>
            </a:r>
            <a:r>
              <a:rPr lang="en-US" sz="1800" u="sng" dirty="0">
                <a:hlinkClick r:id="rId4"/>
              </a:rPr>
              <a:t> GJ</a:t>
            </a:r>
            <a:r>
              <a:rPr lang="en-US" sz="1800" baseline="30000" dirty="0"/>
              <a:t>3</a:t>
            </a:r>
            <a:r>
              <a:rPr lang="en-US" sz="1800" dirty="0"/>
              <a:t>, et al. </a:t>
            </a:r>
            <a:r>
              <a:rPr lang="en-US" sz="1800" b="1" dirty="0"/>
              <a:t>Impact of smoking status and concomitant medications on the effect of high-dose N-acetylcysteine on chronic obstructive pulmonary disease exacerbations: A post-hoc analysis of the PANTHEON study.</a:t>
            </a:r>
            <a:r>
              <a:rPr lang="nb-NO" sz="1800" u="sng" dirty="0">
                <a:solidFill>
                  <a:srgbClr val="660066"/>
                </a:solidFill>
                <a:latin typeface="arial" panose="020B0604020202020204" pitchFamily="34" charset="0"/>
                <a:hlinkClick r:id="rId5" tooltip="Respiratory medicine.">
                  <a:extLst>
                    <a:ext uri="{A12FA001-AC4F-418D-AE19-62706E023703}">
                      <ahyp:hlinkClr xmlns:ahyp="http://schemas.microsoft.com/office/drawing/2018/hyperlinkcolor" val="tx"/>
                    </a:ext>
                  </a:extLst>
                </a:hlinkClick>
              </a:rPr>
              <a:t> Respir Med.</a:t>
            </a:r>
            <a:r>
              <a:rPr lang="nb-NO" sz="1800" dirty="0">
                <a:solidFill>
                  <a:srgbClr val="000000"/>
                </a:solidFill>
                <a:latin typeface="arial" panose="020B0604020202020204" pitchFamily="34" charset="0"/>
              </a:rPr>
              <a:t> 2019 Feb;147:37-43. </a:t>
            </a:r>
          </a:p>
          <a:p>
            <a:endParaRPr lang="nb-NO" sz="1800" b="1" dirty="0">
              <a:solidFill>
                <a:srgbClr val="000000"/>
              </a:solidFill>
              <a:latin typeface="arial" panose="020B0604020202020204" pitchFamily="34" charset="0"/>
            </a:endParaRPr>
          </a:p>
          <a:p>
            <a:r>
              <a:rPr lang="en-US" sz="1800" u="sng" dirty="0">
                <a:hlinkClick r:id="rId6"/>
              </a:rPr>
              <a:t>Zheng JP</a:t>
            </a:r>
            <a:r>
              <a:rPr lang="en-US" sz="1800" baseline="30000" dirty="0"/>
              <a:t>1</a:t>
            </a:r>
            <a:r>
              <a:rPr lang="en-US" sz="1800" dirty="0"/>
              <a:t>, </a:t>
            </a:r>
            <a:r>
              <a:rPr lang="en-US" sz="1800" u="sng" dirty="0">
                <a:hlinkClick r:id="rId7"/>
              </a:rPr>
              <a:t>Wen FQ</a:t>
            </a:r>
            <a:r>
              <a:rPr lang="en-US" sz="1800" dirty="0"/>
              <a:t>, </a:t>
            </a:r>
            <a:r>
              <a:rPr lang="en-US" sz="1800" u="sng" dirty="0">
                <a:hlinkClick r:id="rId8"/>
              </a:rPr>
              <a:t>Bai </a:t>
            </a:r>
            <a:r>
              <a:rPr lang="en-US" sz="1800" u="sng" dirty="0" err="1">
                <a:hlinkClick r:id="rId8"/>
              </a:rPr>
              <a:t>CX</a:t>
            </a:r>
            <a:r>
              <a:rPr lang="en-US" sz="1800" dirty="0" err="1"/>
              <a:t>,</a:t>
            </a:r>
            <a:r>
              <a:rPr lang="en-US" sz="1800" b="1" dirty="0" err="1"/>
              <a:t>High</a:t>
            </a:r>
            <a:r>
              <a:rPr lang="en-US" sz="1800" b="1" dirty="0"/>
              <a:t>-dose N-acetylcysteine in the prevention of COPD exacerbations: rationale and design of the PANTHEON Study.</a:t>
            </a:r>
            <a:r>
              <a:rPr lang="en-US" sz="1800" u="sng" dirty="0">
                <a:hlinkClick r:id="rId9" tooltip="COPD."/>
              </a:rPr>
              <a:t> COPD.</a:t>
            </a:r>
            <a:r>
              <a:rPr lang="en-US" sz="1800" dirty="0"/>
              <a:t> 2013 Apr;10(2):164-71.</a:t>
            </a:r>
            <a:endParaRPr lang="en-US" sz="1800" b="1" dirty="0"/>
          </a:p>
          <a:p>
            <a:endParaRPr lang="en-US" sz="1800" b="1" dirty="0"/>
          </a:p>
          <a:p>
            <a:pPr marL="0" indent="0">
              <a:buNone/>
            </a:pPr>
            <a:endParaRPr lang="en-US" dirty="0"/>
          </a:p>
        </p:txBody>
      </p:sp>
      <p:sp>
        <p:nvSpPr>
          <p:cNvPr id="4" name="Date Placeholder 3">
            <a:extLst>
              <a:ext uri="{FF2B5EF4-FFF2-40B4-BE49-F238E27FC236}">
                <a16:creationId xmlns:a16="http://schemas.microsoft.com/office/drawing/2014/main" id="{F2F0AA01-7756-44F4-8FE9-61A081D3B1C6}"/>
              </a:ext>
            </a:extLst>
          </p:cNvPr>
          <p:cNvSpPr>
            <a:spLocks noGrp="1"/>
          </p:cNvSpPr>
          <p:nvPr>
            <p:ph type="dt" sz="half" idx="10"/>
          </p:nvPr>
        </p:nvSpPr>
        <p:spPr>
          <a:xfrm>
            <a:off x="457200" y="6356350"/>
            <a:ext cx="7006046"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D59D39B3-0C48-4CBD-A28B-C66E6F0FCA10}"/>
              </a:ext>
            </a:extLst>
          </p:cNvPr>
          <p:cNvSpPr>
            <a:spLocks noGrp="1"/>
          </p:cNvSpPr>
          <p:nvPr>
            <p:ph type="sldNum" sz="quarter" idx="12"/>
          </p:nvPr>
        </p:nvSpPr>
        <p:spPr/>
        <p:txBody>
          <a:bodyPr/>
          <a:lstStyle/>
          <a:p>
            <a:fld id="{B6F15528-21DE-4FAA-801E-634DDDAF4B2B}" type="slidenum">
              <a:rPr lang="en-US" smtClean="0"/>
              <a:pPr/>
              <a:t>52</a:t>
            </a:fld>
            <a:endParaRPr lang="en-US"/>
          </a:p>
        </p:txBody>
      </p:sp>
    </p:spTree>
    <p:extLst>
      <p:ext uri="{BB962C8B-B14F-4D97-AF65-F5344CB8AC3E}">
        <p14:creationId xmlns:p14="http://schemas.microsoft.com/office/powerpoint/2010/main" val="168488715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NAC prevents genotoxic damage to lung cells</a:t>
            </a:r>
          </a:p>
        </p:txBody>
      </p:sp>
      <p:sp>
        <p:nvSpPr>
          <p:cNvPr id="3" name="Content Placeholder 2"/>
          <p:cNvSpPr>
            <a:spLocks noGrp="1"/>
          </p:cNvSpPr>
          <p:nvPr>
            <p:ph idx="1"/>
          </p:nvPr>
        </p:nvSpPr>
        <p:spPr/>
        <p:txBody>
          <a:bodyPr>
            <a:normAutofit fontScale="92500" lnSpcReduction="10000"/>
          </a:bodyPr>
          <a:lstStyle/>
          <a:p>
            <a:r>
              <a:rPr lang="en-US" dirty="0"/>
              <a:t>This study demonstrates that Cigarette Smoke is clearly clastogenic (causing breaks in chromosomes, which results in sections of a chromosome being deleted, added, or rearranged) </a:t>
            </a:r>
            <a:r>
              <a:rPr lang="en-US" b="0" i="0" dirty="0">
                <a:solidFill>
                  <a:srgbClr val="4D5156"/>
                </a:solidFill>
                <a:effectLst/>
                <a:latin typeface="Roboto"/>
              </a:rPr>
              <a:t> </a:t>
            </a:r>
            <a:r>
              <a:rPr lang="en-US" dirty="0"/>
              <a:t>to alveolar macrophages and that </a:t>
            </a:r>
            <a:r>
              <a:rPr lang="en-US" dirty="0">
                <a:solidFill>
                  <a:srgbClr val="FF0000"/>
                </a:solidFill>
              </a:rPr>
              <a:t>NAC</a:t>
            </a:r>
            <a:r>
              <a:rPr lang="en-US" dirty="0"/>
              <a:t> </a:t>
            </a:r>
            <a:r>
              <a:rPr lang="en-US" b="1" dirty="0"/>
              <a:t>can efficiently prevent this cytogenetic damage</a:t>
            </a:r>
            <a:r>
              <a:rPr lang="en-US" dirty="0"/>
              <a:t>.</a:t>
            </a:r>
          </a:p>
          <a:p>
            <a:endParaRPr lang="en-US" dirty="0"/>
          </a:p>
          <a:p>
            <a:pPr marL="0" indent="0">
              <a:buNone/>
            </a:pPr>
            <a:endParaRPr lang="en-US" dirty="0"/>
          </a:p>
          <a:p>
            <a:r>
              <a:rPr lang="en-US" sz="1200" dirty="0" err="1">
                <a:hlinkClick r:id="rId2"/>
              </a:rPr>
              <a:t>D'Agostini</a:t>
            </a:r>
            <a:r>
              <a:rPr lang="en-US" sz="1200" dirty="0">
                <a:hlinkClick r:id="rId2"/>
              </a:rPr>
              <a:t> F</a:t>
            </a:r>
            <a:r>
              <a:rPr lang="en-US" sz="1200" baseline="30000" dirty="0"/>
              <a:t>1</a:t>
            </a:r>
            <a:r>
              <a:rPr lang="en-US" sz="1200" dirty="0"/>
              <a:t>, </a:t>
            </a:r>
            <a:r>
              <a:rPr lang="en-US" sz="1200" dirty="0" err="1">
                <a:hlinkClick r:id="rId3"/>
              </a:rPr>
              <a:t>Scatolini</a:t>
            </a:r>
            <a:r>
              <a:rPr lang="en-US" sz="1200" dirty="0">
                <a:hlinkClick r:id="rId3"/>
              </a:rPr>
              <a:t> L</a:t>
            </a:r>
            <a:r>
              <a:rPr lang="en-US" sz="1200" dirty="0"/>
              <a:t>, </a:t>
            </a:r>
            <a:r>
              <a:rPr lang="en-US" sz="1200" dirty="0" err="1">
                <a:hlinkClick r:id="rId4"/>
              </a:rPr>
              <a:t>Maggiani</a:t>
            </a:r>
            <a:r>
              <a:rPr lang="en-US" sz="1200" dirty="0">
                <a:hlinkClick r:id="rId4"/>
              </a:rPr>
              <a:t> M</a:t>
            </a:r>
            <a:r>
              <a:rPr lang="en-US" sz="1200" dirty="0"/>
              <a:t>, et al. </a:t>
            </a:r>
            <a:r>
              <a:rPr lang="en-US" sz="1200" b="1" dirty="0"/>
              <a:t>[Chemoprevention of genotoxic damage in lung cells of rats exposed to cigarette smoke].</a:t>
            </a:r>
            <a:r>
              <a:rPr lang="en-US" sz="1200" dirty="0">
                <a:hlinkClick r:id="rId5" tooltip="Bollettino della Società italiana di biologia sperimentale."/>
              </a:rPr>
              <a:t> Boll </a:t>
            </a:r>
            <a:r>
              <a:rPr lang="en-US" sz="1200" dirty="0" err="1">
                <a:hlinkClick r:id="rId5" tooltip="Bollettino della Società italiana di biologia sperimentale."/>
              </a:rPr>
              <a:t>Soc</a:t>
            </a:r>
            <a:r>
              <a:rPr lang="en-US" sz="1200" dirty="0">
                <a:hlinkClick r:id="rId5" tooltip="Bollettino della Società italiana di biologia sperimentale."/>
              </a:rPr>
              <a:t> Ital </a:t>
            </a:r>
            <a:r>
              <a:rPr lang="en-US" sz="1200" dirty="0" err="1">
                <a:hlinkClick r:id="rId5" tooltip="Bollettino della Società italiana di biologia sperimentale."/>
              </a:rPr>
              <a:t>Biol</a:t>
            </a:r>
            <a:r>
              <a:rPr lang="en-US" sz="1200" dirty="0">
                <a:hlinkClick r:id="rId5" tooltip="Bollettino della Società italiana di biologia sperimentale."/>
              </a:rPr>
              <a:t> </a:t>
            </a:r>
            <a:r>
              <a:rPr lang="en-US" sz="1200" dirty="0" err="1">
                <a:hlinkClick r:id="rId5" tooltip="Bollettino della Società italiana di biologia sperimentale."/>
              </a:rPr>
              <a:t>Sper</a:t>
            </a:r>
            <a:r>
              <a:rPr lang="en-US" sz="1200" dirty="0">
                <a:hlinkClick r:id="rId5" tooltip="Bollettino della Società italiana di biologia sperimentale."/>
              </a:rPr>
              <a:t>.</a:t>
            </a:r>
            <a:r>
              <a:rPr lang="en-US" sz="1200" dirty="0"/>
              <a:t> 1992 Feb;68(2):137-42.</a:t>
            </a:r>
          </a:p>
          <a:p>
            <a:endParaRPr lang="en-US" b="1" dirty="0"/>
          </a:p>
          <a:p>
            <a:endParaRPr lang="en-US" dirty="0"/>
          </a:p>
          <a:p>
            <a:endParaRPr lang="en-US" dirty="0"/>
          </a:p>
        </p:txBody>
      </p:sp>
      <p:sp>
        <p:nvSpPr>
          <p:cNvPr id="4" name="Date Placeholder 3"/>
          <p:cNvSpPr>
            <a:spLocks noGrp="1"/>
          </p:cNvSpPr>
          <p:nvPr>
            <p:ph type="dt" sz="half" idx="10"/>
          </p:nvPr>
        </p:nvSpPr>
        <p:spPr>
          <a:xfrm>
            <a:off x="457199" y="6356350"/>
            <a:ext cx="5952309"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53</a:t>
            </a:fld>
            <a:endParaRPr lang="en-US"/>
          </a:p>
        </p:txBody>
      </p:sp>
    </p:spTree>
    <p:extLst>
      <p:ext uri="{BB962C8B-B14F-4D97-AF65-F5344CB8AC3E}">
        <p14:creationId xmlns:p14="http://schemas.microsoft.com/office/powerpoint/2010/main" val="354062114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064EB-CA22-4EC3-8BCE-7420EDF2750B}"/>
              </a:ext>
            </a:extLst>
          </p:cNvPr>
          <p:cNvSpPr>
            <a:spLocks noGrp="1"/>
          </p:cNvSpPr>
          <p:nvPr>
            <p:ph type="title"/>
          </p:nvPr>
        </p:nvSpPr>
        <p:spPr/>
        <p:txBody>
          <a:bodyPr/>
          <a:lstStyle/>
          <a:p>
            <a:r>
              <a:rPr lang="en-US" dirty="0"/>
              <a:t>Pregnant Smokers</a:t>
            </a:r>
          </a:p>
        </p:txBody>
      </p:sp>
      <p:sp>
        <p:nvSpPr>
          <p:cNvPr id="3" name="Content Placeholder 2">
            <a:extLst>
              <a:ext uri="{FF2B5EF4-FFF2-40B4-BE49-F238E27FC236}">
                <a16:creationId xmlns:a16="http://schemas.microsoft.com/office/drawing/2014/main" id="{024BACFE-29F6-4B10-AB31-DCE1165092FB}"/>
              </a:ext>
            </a:extLst>
          </p:cNvPr>
          <p:cNvSpPr>
            <a:spLocks noGrp="1"/>
          </p:cNvSpPr>
          <p:nvPr>
            <p:ph idx="1"/>
          </p:nvPr>
        </p:nvSpPr>
        <p:spPr/>
        <p:txBody>
          <a:bodyPr/>
          <a:lstStyle/>
          <a:p>
            <a:endParaRPr lang="en-US" dirty="0"/>
          </a:p>
          <a:p>
            <a:endParaRPr lang="en-US" dirty="0"/>
          </a:p>
          <a:p>
            <a:endParaRPr lang="en-US" dirty="0"/>
          </a:p>
          <a:p>
            <a:pPr marL="457200" lvl="1" indent="0">
              <a:buNone/>
            </a:pPr>
            <a:r>
              <a:rPr lang="en-US" dirty="0"/>
              <a:t>       Pregnant Smokers and Supplementation</a:t>
            </a:r>
          </a:p>
        </p:txBody>
      </p:sp>
      <p:sp>
        <p:nvSpPr>
          <p:cNvPr id="4" name="Date Placeholder 3">
            <a:extLst>
              <a:ext uri="{FF2B5EF4-FFF2-40B4-BE49-F238E27FC236}">
                <a16:creationId xmlns:a16="http://schemas.microsoft.com/office/drawing/2014/main" id="{E6C6388C-CADA-4440-8629-5C448C5BDE93}"/>
              </a:ext>
            </a:extLst>
          </p:cNvPr>
          <p:cNvSpPr>
            <a:spLocks noGrp="1"/>
          </p:cNvSpPr>
          <p:nvPr>
            <p:ph type="dt" sz="half" idx="10"/>
          </p:nvPr>
        </p:nvSpPr>
        <p:spPr/>
        <p:txBody>
          <a:bodyPr/>
          <a:lstStyle/>
          <a:p>
            <a:fld id="{77CF805D-3385-495E-97CD-DED77A2DFBDC}" type="datetime1">
              <a:rPr lang="en-US" smtClean="0"/>
              <a:pPr/>
              <a:t>10/30/2025</a:t>
            </a:fld>
            <a:endParaRPr lang="en-US"/>
          </a:p>
        </p:txBody>
      </p:sp>
      <p:sp>
        <p:nvSpPr>
          <p:cNvPr id="5" name="Slide Number Placeholder 4">
            <a:extLst>
              <a:ext uri="{FF2B5EF4-FFF2-40B4-BE49-F238E27FC236}">
                <a16:creationId xmlns:a16="http://schemas.microsoft.com/office/drawing/2014/main" id="{A52AB80A-E864-4812-87DE-1D0F7FDB6FE8}"/>
              </a:ext>
            </a:extLst>
          </p:cNvPr>
          <p:cNvSpPr>
            <a:spLocks noGrp="1"/>
          </p:cNvSpPr>
          <p:nvPr>
            <p:ph type="sldNum" sz="quarter" idx="12"/>
          </p:nvPr>
        </p:nvSpPr>
        <p:spPr/>
        <p:txBody>
          <a:bodyPr/>
          <a:lstStyle/>
          <a:p>
            <a:fld id="{B6F15528-21DE-4FAA-801E-634DDDAF4B2B}" type="slidenum">
              <a:rPr lang="en-US" smtClean="0"/>
              <a:pPr/>
              <a:t>54</a:t>
            </a:fld>
            <a:endParaRPr lang="en-US"/>
          </a:p>
        </p:txBody>
      </p:sp>
    </p:spTree>
    <p:extLst>
      <p:ext uri="{BB962C8B-B14F-4D97-AF65-F5344CB8AC3E}">
        <p14:creationId xmlns:p14="http://schemas.microsoft.com/office/powerpoint/2010/main" val="423375923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D14E8-09A4-4C2A-A111-B1517837CB01}"/>
              </a:ext>
            </a:extLst>
          </p:cNvPr>
          <p:cNvSpPr>
            <a:spLocks noGrp="1"/>
          </p:cNvSpPr>
          <p:nvPr>
            <p:ph type="title"/>
          </p:nvPr>
        </p:nvSpPr>
        <p:spPr/>
        <p:txBody>
          <a:bodyPr>
            <a:normAutofit/>
          </a:bodyPr>
          <a:lstStyle/>
          <a:p>
            <a:r>
              <a:rPr lang="en-US" sz="3200" dirty="0"/>
              <a:t>Vitamin C and Vitamin E supplement in Pregnant Smokers</a:t>
            </a:r>
          </a:p>
        </p:txBody>
      </p:sp>
      <p:sp>
        <p:nvSpPr>
          <p:cNvPr id="3" name="Content Placeholder 2">
            <a:extLst>
              <a:ext uri="{FF2B5EF4-FFF2-40B4-BE49-F238E27FC236}">
                <a16:creationId xmlns:a16="http://schemas.microsoft.com/office/drawing/2014/main" id="{01B540C9-9F7E-4836-9FDB-C1D76E99CF0F}"/>
              </a:ext>
            </a:extLst>
          </p:cNvPr>
          <p:cNvSpPr>
            <a:spLocks noGrp="1"/>
          </p:cNvSpPr>
          <p:nvPr>
            <p:ph idx="1"/>
          </p:nvPr>
        </p:nvSpPr>
        <p:spPr>
          <a:xfrm>
            <a:off x="351183" y="1417638"/>
            <a:ext cx="8229600" cy="4525963"/>
          </a:xfrm>
        </p:spPr>
        <p:txBody>
          <a:bodyPr>
            <a:normAutofit fontScale="25000" lnSpcReduction="20000"/>
          </a:bodyPr>
          <a:lstStyle/>
          <a:p>
            <a:r>
              <a:rPr lang="en-US" dirty="0"/>
              <a:t> </a:t>
            </a:r>
          </a:p>
          <a:p>
            <a:br>
              <a:rPr lang="en-US" dirty="0"/>
            </a:br>
            <a:endParaRPr lang="en-US" sz="9600" dirty="0"/>
          </a:p>
          <a:p>
            <a:r>
              <a:rPr lang="en-US" sz="9600" dirty="0">
                <a:solidFill>
                  <a:srgbClr val="FF0000"/>
                </a:solidFill>
              </a:rPr>
              <a:t>Vitamin C </a:t>
            </a:r>
            <a:r>
              <a:rPr lang="en-US" sz="9600" dirty="0"/>
              <a:t>and </a:t>
            </a:r>
            <a:r>
              <a:rPr lang="en-US" sz="9600" dirty="0">
                <a:solidFill>
                  <a:srgbClr val="FF0000"/>
                </a:solidFill>
              </a:rPr>
              <a:t>E</a:t>
            </a:r>
            <a:r>
              <a:rPr lang="en-US" sz="9600" dirty="0"/>
              <a:t> supplementation was </a:t>
            </a:r>
            <a:r>
              <a:rPr lang="en-US" sz="9600" b="1" dirty="0"/>
              <a:t>protective of placental abruption and preterm birth in smokers</a:t>
            </a:r>
            <a:r>
              <a:rPr lang="en-US" sz="9600" dirty="0"/>
              <a:t>.</a:t>
            </a:r>
            <a:br>
              <a:rPr lang="en-US" sz="5600" dirty="0"/>
            </a:br>
            <a:endParaRPr lang="en-US" sz="5600" dirty="0"/>
          </a:p>
          <a:p>
            <a:r>
              <a:rPr lang="en-US" sz="4800" dirty="0"/>
              <a:t>A </a:t>
            </a:r>
            <a:r>
              <a:rPr lang="en-US" sz="4800" dirty="0" err="1"/>
              <a:t>Abramovici</a:t>
            </a:r>
            <a:r>
              <a:rPr lang="en-US" sz="4800" dirty="0"/>
              <a:t>, </a:t>
            </a:r>
            <a:r>
              <a:rPr lang="en-US" sz="4800" dirty="0" err="1"/>
              <a:t>REGandley</a:t>
            </a:r>
            <a:r>
              <a:rPr lang="en-US" sz="4800" dirty="0"/>
              <a:t>, RG Clifton, et al. Prenatal Vitamin C and Vitamin E Supplementation in Smokers is Associated with Reduced Placental Abruption and Preterm Birth: A Secondary Analysis. BJOG.2015;122(13):17401747.</a:t>
            </a:r>
          </a:p>
          <a:p>
            <a:r>
              <a:rPr lang="en-US" sz="4800" i="0" u="sng" strike="noStrike" dirty="0">
                <a:effectLst/>
                <a:latin typeface="BlinkMacSystemFont"/>
                <a:hlinkClick r:id="rId2">
                  <a:extLst>
                    <a:ext uri="{A12FA001-AC4F-418D-AE19-62706E023703}">
                      <ahyp:hlinkClr xmlns:ahyp="http://schemas.microsoft.com/office/drawing/2018/hyperlinkcolor" val="tx"/>
                    </a:ext>
                  </a:extLst>
                </a:hlinkClick>
              </a:rPr>
              <a:t>R </a:t>
            </a:r>
            <a:r>
              <a:rPr lang="en-US" sz="4800" i="0" u="sng" strike="noStrike" dirty="0" err="1">
                <a:effectLst/>
                <a:latin typeface="BlinkMacSystemFont"/>
                <a:hlinkClick r:id="rId2">
                  <a:extLst>
                    <a:ext uri="{A12FA001-AC4F-418D-AE19-62706E023703}">
                      <ahyp:hlinkClr xmlns:ahyp="http://schemas.microsoft.com/office/drawing/2018/hyperlinkcolor" val="tx"/>
                    </a:ext>
                  </a:extLst>
                </a:hlinkClick>
              </a:rPr>
              <a:t>Gandley</a:t>
            </a:r>
            <a:r>
              <a:rPr lang="en-US" sz="4800" i="0" u="sng" strike="noStrike" dirty="0">
                <a:effectLst/>
                <a:latin typeface="BlinkMacSystemFont"/>
                <a:hlinkClick r:id="rId2">
                  <a:extLst>
                    <a:ext uri="{A12FA001-AC4F-418D-AE19-62706E023703}">
                      <ahyp:hlinkClr xmlns:ahyp="http://schemas.microsoft.com/office/drawing/2018/hyperlinkcolor" val="tx"/>
                    </a:ext>
                  </a:extLst>
                </a:hlinkClick>
              </a:rPr>
              <a:t>, A </a:t>
            </a:r>
            <a:r>
              <a:rPr lang="en-US" sz="4800" u="sng" dirty="0" err="1">
                <a:latin typeface="BlinkMacSystemFont"/>
                <a:hlinkClick r:id="rId2">
                  <a:extLst>
                    <a:ext uri="{A12FA001-AC4F-418D-AE19-62706E023703}">
                      <ahyp:hlinkClr xmlns:ahyp="http://schemas.microsoft.com/office/drawing/2018/hyperlinkcolor" val="tx"/>
                    </a:ext>
                  </a:extLst>
                </a:hlinkClick>
              </a:rPr>
              <a:t>Abramovici</a:t>
            </a:r>
            <a:r>
              <a:rPr lang="en-US" sz="4800" u="sng" dirty="0">
                <a:latin typeface="BlinkMacSystemFont"/>
                <a:hlinkClick r:id="rId2">
                  <a:extLst>
                    <a:ext uri="{A12FA001-AC4F-418D-AE19-62706E023703}">
                      <ahyp:hlinkClr xmlns:ahyp="http://schemas.microsoft.com/office/drawing/2018/hyperlinkcolor" val="tx"/>
                    </a:ext>
                  </a:extLst>
                </a:hlinkClick>
              </a:rPr>
              <a:t>, et al. </a:t>
            </a:r>
            <a:r>
              <a:rPr lang="en-US" sz="4800" i="0" u="sng" strike="noStrike" dirty="0">
                <a:effectLst/>
                <a:latin typeface="BlinkMacSystemFont"/>
                <a:hlinkClick r:id="rId2">
                  <a:extLst>
                    <a:ext uri="{A12FA001-AC4F-418D-AE19-62706E023703}">
                      <ahyp:hlinkClr xmlns:ahyp="http://schemas.microsoft.com/office/drawing/2018/hyperlinkcolor" val="tx"/>
                    </a:ext>
                  </a:extLst>
                </a:hlinkClick>
              </a:rPr>
              <a:t>Prenatal vitamin C and E supplementation is associated with a reduction in placental abruption and preterm birth in smokers.</a:t>
            </a:r>
            <a:r>
              <a:rPr lang="en-US" sz="4800" i="0" u="sng" dirty="0">
                <a:effectLst/>
                <a:latin typeface="BlinkMacSystemFont"/>
              </a:rPr>
              <a:t> </a:t>
            </a:r>
            <a:r>
              <a:rPr lang="en-US" sz="4800" i="0" dirty="0">
                <a:effectLst/>
                <a:latin typeface="BlinkMacSystemFont"/>
              </a:rPr>
              <a:t>Shriver National Institute of Child Health and Human Development Maternal-Fetal Medicine Units Network. Pregnancy </a:t>
            </a:r>
            <a:r>
              <a:rPr lang="en-US" sz="4800" i="0" dirty="0" err="1">
                <a:effectLst/>
                <a:latin typeface="BlinkMacSystemFont"/>
              </a:rPr>
              <a:t>Hypertens</a:t>
            </a:r>
            <a:r>
              <a:rPr lang="en-US" sz="4800" i="0" dirty="0">
                <a:effectLst/>
                <a:latin typeface="BlinkMacSystemFont"/>
              </a:rPr>
              <a:t>. 2012 Jul;2(3):331-2.</a:t>
            </a:r>
          </a:p>
          <a:p>
            <a:pPr marL="0" indent="0">
              <a:buNone/>
            </a:pPr>
            <a:endParaRPr lang="en-US" sz="9600" dirty="0"/>
          </a:p>
          <a:p>
            <a:r>
              <a:rPr lang="en-US" sz="9600" dirty="0">
                <a:solidFill>
                  <a:srgbClr val="FF0000"/>
                </a:solidFill>
              </a:rPr>
              <a:t>Vitamin C </a:t>
            </a:r>
            <a:r>
              <a:rPr lang="en-US" sz="9600" dirty="0"/>
              <a:t>supplementation to pregnant smokers can </a:t>
            </a:r>
            <a:r>
              <a:rPr lang="en-US" sz="9600" b="1" dirty="0"/>
              <a:t>lessen the impact of maternal smoking on offspring pulmonary function and decrease the incidence of wheeze at 1 year of age</a:t>
            </a:r>
            <a:r>
              <a:rPr lang="en-US" sz="9600" dirty="0"/>
              <a:t>. </a:t>
            </a:r>
            <a:endParaRPr lang="en-US" sz="5600" dirty="0"/>
          </a:p>
          <a:p>
            <a:r>
              <a:rPr lang="en-US" sz="4800" dirty="0"/>
              <a:t>LE </a:t>
            </a:r>
            <a:r>
              <a:rPr lang="en-US" sz="4800" dirty="0" err="1"/>
              <a:t>Shorey</a:t>
            </a:r>
            <a:r>
              <a:rPr lang="en-US" sz="4800" dirty="0"/>
              <a:t>-Kendrick, </a:t>
            </a:r>
            <a:r>
              <a:rPr lang="en-US" sz="4800" dirty="0" err="1"/>
              <a:t>CTMcEvoy</a:t>
            </a:r>
            <a:r>
              <a:rPr lang="en-US" sz="4800" dirty="0"/>
              <a:t>, B Ferguson, et al. Vitamin C Prevents Offspring DNA Methylation Changes Associated With Maternal Smoking in Pregnancy. Am J Respir </a:t>
            </a:r>
            <a:r>
              <a:rPr lang="en-US" sz="4800" dirty="0" err="1"/>
              <a:t>Crit</a:t>
            </a:r>
            <a:r>
              <a:rPr lang="en-US" sz="4800" dirty="0"/>
              <a:t> Care Med 2017 Sep 15;196(6):745-755. </a:t>
            </a:r>
          </a:p>
          <a:p>
            <a:br>
              <a:rPr lang="en-US" dirty="0"/>
            </a:br>
            <a:endParaRPr lang="en-US" dirty="0"/>
          </a:p>
          <a:p>
            <a:br>
              <a:rPr lang="en-US" dirty="0"/>
            </a:br>
            <a:br>
              <a:rPr lang="en-US" dirty="0"/>
            </a:br>
            <a:endParaRPr lang="en-US" dirty="0"/>
          </a:p>
          <a:p>
            <a:br>
              <a:rPr lang="en-US" dirty="0"/>
            </a:br>
            <a:endParaRPr lang="en-US" dirty="0"/>
          </a:p>
          <a:p>
            <a:endParaRPr lang="en-US" dirty="0"/>
          </a:p>
        </p:txBody>
      </p:sp>
      <p:sp>
        <p:nvSpPr>
          <p:cNvPr id="4" name="Date Placeholder 3">
            <a:extLst>
              <a:ext uri="{FF2B5EF4-FFF2-40B4-BE49-F238E27FC236}">
                <a16:creationId xmlns:a16="http://schemas.microsoft.com/office/drawing/2014/main" id="{B66E873B-1868-45AE-B6B5-A68AC9514807}"/>
              </a:ext>
            </a:extLst>
          </p:cNvPr>
          <p:cNvSpPr>
            <a:spLocks noGrp="1"/>
          </p:cNvSpPr>
          <p:nvPr>
            <p:ph type="dt" sz="half" idx="10"/>
          </p:nvPr>
        </p:nvSpPr>
        <p:spPr>
          <a:xfrm>
            <a:off x="457200" y="6583362"/>
            <a:ext cx="5934890" cy="138113"/>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37F6FC4D-D604-407D-BDCB-2954B0BBD041}"/>
              </a:ext>
            </a:extLst>
          </p:cNvPr>
          <p:cNvSpPr>
            <a:spLocks noGrp="1"/>
          </p:cNvSpPr>
          <p:nvPr>
            <p:ph type="sldNum" sz="quarter" idx="12"/>
          </p:nvPr>
        </p:nvSpPr>
        <p:spPr/>
        <p:txBody>
          <a:bodyPr/>
          <a:lstStyle/>
          <a:p>
            <a:fld id="{B6F15528-21DE-4FAA-801E-634DDDAF4B2B}" type="slidenum">
              <a:rPr lang="en-US" smtClean="0"/>
              <a:pPr/>
              <a:t>55</a:t>
            </a:fld>
            <a:endParaRPr lang="en-US"/>
          </a:p>
        </p:txBody>
      </p:sp>
      <p:sp>
        <p:nvSpPr>
          <p:cNvPr id="6" name="Rectangle 1">
            <a:extLst>
              <a:ext uri="{FF2B5EF4-FFF2-40B4-BE49-F238E27FC236}">
                <a16:creationId xmlns:a16="http://schemas.microsoft.com/office/drawing/2014/main" id="{FBD0D694-16A3-4C98-A08A-0D6985464F16}"/>
              </a:ext>
            </a:extLst>
          </p:cNvPr>
          <p:cNvSpPr>
            <a:spLocks noChangeArrowheads="1"/>
          </p:cNvSpPr>
          <p:nvPr/>
        </p:nvSpPr>
        <p:spPr bwMode="auto">
          <a:xfrm>
            <a:off x="0" y="0"/>
            <a:ext cx="9144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a:ln>
                <a:noFill/>
              </a:ln>
              <a:solidFill>
                <a:srgbClr val="5B616B"/>
              </a:solidFill>
              <a:effectLst/>
              <a:latin typeface="BlinkMacSystemFon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a:ln>
                  <a:noFill/>
                </a:ln>
                <a:solidFill>
                  <a:srgbClr val="0071BC"/>
                </a:solidFill>
                <a:effectLst/>
                <a:latin typeface="BlinkMacSystemFont"/>
              </a:rPr>
              <a:t>. </a:t>
            </a:r>
            <a:r>
              <a:rPr kumimoji="0" lang="en-US" altLang="en-US" sz="1200" b="0" i="0" u="none" strike="noStrike" cap="none" normalizeH="0" baseline="0">
                <a:ln>
                  <a:noFill/>
                </a:ln>
                <a:solidFill>
                  <a:srgbClr val="5B616B"/>
                </a:solidFill>
                <a:effectLst/>
                <a:latin typeface="BlinkMacSystemFont"/>
              </a:rPr>
              <a:t>2015 Dec;122(13):1740-7.</a:t>
            </a:r>
            <a:r>
              <a:rPr kumimoji="0" lang="en-US" altLang="en-US" sz="6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 name="Rectangle 2">
            <a:extLst>
              <a:ext uri="{FF2B5EF4-FFF2-40B4-BE49-F238E27FC236}">
                <a16:creationId xmlns:a16="http://schemas.microsoft.com/office/drawing/2014/main" id="{47403CF8-9A7D-47B4-9CB9-DC114AE42C33}"/>
              </a:ext>
            </a:extLst>
          </p:cNvPr>
          <p:cNvSpPr>
            <a:spLocks noChangeArrowheads="1"/>
          </p:cNvSpPr>
          <p:nvPr/>
        </p:nvSpPr>
        <p:spPr bwMode="auto">
          <a:xfrm>
            <a:off x="152400" y="152400"/>
            <a:ext cx="9144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a:ln>
                <a:noFill/>
              </a:ln>
              <a:solidFill>
                <a:srgbClr val="5B616B"/>
              </a:solidFill>
              <a:effectLst/>
              <a:latin typeface="BlinkMacSystemFon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a:ln>
                  <a:noFill/>
                </a:ln>
                <a:solidFill>
                  <a:srgbClr val="0071BC"/>
                </a:solidFill>
                <a:effectLst/>
                <a:latin typeface="BlinkMacSystemFont"/>
              </a:rPr>
              <a:t>. </a:t>
            </a:r>
            <a:r>
              <a:rPr kumimoji="0" lang="en-US" altLang="en-US" sz="1200" b="0" i="0" u="none" strike="noStrike" cap="none" normalizeH="0" baseline="0">
                <a:ln>
                  <a:noFill/>
                </a:ln>
                <a:solidFill>
                  <a:srgbClr val="5B616B"/>
                </a:solidFill>
                <a:effectLst/>
                <a:latin typeface="BlinkMacSystemFont"/>
              </a:rPr>
              <a:t>2015 Dec;122(13):1740-7.</a:t>
            </a:r>
            <a:r>
              <a:rPr kumimoji="0" lang="en-US" altLang="en-US" sz="6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4906929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DFA40-D438-4D44-8761-C70EE53E282D}"/>
              </a:ext>
            </a:extLst>
          </p:cNvPr>
          <p:cNvSpPr>
            <a:spLocks noGrp="1"/>
          </p:cNvSpPr>
          <p:nvPr>
            <p:ph type="title"/>
          </p:nvPr>
        </p:nvSpPr>
        <p:spPr/>
        <p:txBody>
          <a:bodyPr>
            <a:normAutofit fontScale="90000"/>
          </a:bodyPr>
          <a:lstStyle/>
          <a:p>
            <a:r>
              <a:rPr lang="en-US" dirty="0"/>
              <a:t>Vitamin C in Pregnant Smokers</a:t>
            </a:r>
          </a:p>
        </p:txBody>
      </p:sp>
      <p:sp>
        <p:nvSpPr>
          <p:cNvPr id="3" name="Content Placeholder 2">
            <a:extLst>
              <a:ext uri="{FF2B5EF4-FFF2-40B4-BE49-F238E27FC236}">
                <a16:creationId xmlns:a16="http://schemas.microsoft.com/office/drawing/2014/main" id="{558008D0-E8A9-422A-8C0D-402BB644EE2D}"/>
              </a:ext>
            </a:extLst>
          </p:cNvPr>
          <p:cNvSpPr>
            <a:spLocks noGrp="1"/>
          </p:cNvSpPr>
          <p:nvPr>
            <p:ph idx="1"/>
          </p:nvPr>
        </p:nvSpPr>
        <p:spPr/>
        <p:txBody>
          <a:bodyPr>
            <a:normAutofit fontScale="25000" lnSpcReduction="20000"/>
          </a:bodyPr>
          <a:lstStyle/>
          <a:p>
            <a:endParaRPr lang="en-US" dirty="0"/>
          </a:p>
          <a:p>
            <a:r>
              <a:rPr lang="en-US" sz="9600" b="1" dirty="0"/>
              <a:t>Supplemental</a:t>
            </a:r>
            <a:r>
              <a:rPr lang="en-US" sz="9600" dirty="0"/>
              <a:t> </a:t>
            </a:r>
            <a:r>
              <a:rPr lang="en-US" sz="9600" dirty="0">
                <a:solidFill>
                  <a:srgbClr val="FF0000"/>
                </a:solidFill>
              </a:rPr>
              <a:t>vitamin C </a:t>
            </a:r>
            <a:r>
              <a:rPr lang="en-US" sz="9600" dirty="0"/>
              <a:t>to </a:t>
            </a:r>
            <a:r>
              <a:rPr lang="en-US" sz="9600" b="1" dirty="0"/>
              <a:t>pregnant smokers significantly improved newborn pulmonary function tests</a:t>
            </a:r>
            <a:r>
              <a:rPr lang="en-US" sz="9600" dirty="0"/>
              <a:t>.</a:t>
            </a:r>
          </a:p>
          <a:p>
            <a:pPr marL="0" indent="0">
              <a:buNone/>
            </a:pPr>
            <a:br>
              <a:rPr lang="en-US" dirty="0"/>
            </a:br>
            <a:endParaRPr lang="en-US" sz="5600" dirty="0"/>
          </a:p>
          <a:p>
            <a:r>
              <a:rPr lang="en-US" sz="4800" dirty="0"/>
              <a:t>CT McEvoy, LS Shore-Kendrick, K Milner, et al. Oral Vitamin C (500mg/d) to Pregnant Smokers Improves Infant Airway Function at 3 Months (VCSIP). A Randomized Trial. Am J Respir </a:t>
            </a:r>
            <a:r>
              <a:rPr lang="en-US" sz="4800" dirty="0" err="1"/>
              <a:t>Crit</a:t>
            </a:r>
            <a:r>
              <a:rPr lang="en-US" sz="4800" dirty="0"/>
              <a:t> Care Med 2019 May 1;199(9):1139-1147.</a:t>
            </a:r>
          </a:p>
          <a:p>
            <a:pPr marL="0" indent="0">
              <a:buNone/>
            </a:pPr>
            <a:br>
              <a:rPr lang="en-US" dirty="0"/>
            </a:br>
            <a:endParaRPr lang="en-US" sz="9600" dirty="0"/>
          </a:p>
          <a:p>
            <a:r>
              <a:rPr lang="en-US" sz="9600" b="1" dirty="0"/>
              <a:t>Smokers with Adequate </a:t>
            </a:r>
            <a:r>
              <a:rPr lang="en-US" sz="9600" b="1" dirty="0">
                <a:solidFill>
                  <a:srgbClr val="FF0000"/>
                </a:solidFill>
              </a:rPr>
              <a:t>vitamin C </a:t>
            </a:r>
            <a:r>
              <a:rPr lang="en-US" sz="9600" b="1" dirty="0"/>
              <a:t>intake show a preferable Pulmonary Function Test.</a:t>
            </a:r>
            <a:r>
              <a:rPr lang="en-US" sz="9600" dirty="0"/>
              <a:t> </a:t>
            </a:r>
          </a:p>
          <a:p>
            <a:pPr marL="0" indent="0">
              <a:buNone/>
            </a:pPr>
            <a:br>
              <a:rPr lang="en-US" dirty="0"/>
            </a:br>
            <a:endParaRPr lang="en-US" sz="5600" dirty="0"/>
          </a:p>
          <a:p>
            <a:r>
              <a:rPr lang="en-US" sz="4800" dirty="0"/>
              <a:t>JY Shin, JY Shim, DC Lee, et al. Smokers with Adequate Vitamin C intake show a preferable Pulmonary Function Test. J AM Coll </a:t>
            </a:r>
            <a:r>
              <a:rPr lang="en-US" sz="4800" dirty="0" err="1"/>
              <a:t>Nutr</a:t>
            </a:r>
            <a:r>
              <a:rPr lang="en-US" sz="4800" dirty="0"/>
              <a:t> 2015;34(5):385-90</a:t>
            </a:r>
          </a:p>
          <a:p>
            <a:pPr marL="0" indent="0">
              <a:buNone/>
            </a:pPr>
            <a:endParaRPr lang="en-US" dirty="0"/>
          </a:p>
        </p:txBody>
      </p:sp>
      <p:sp>
        <p:nvSpPr>
          <p:cNvPr id="4" name="Date Placeholder 3">
            <a:extLst>
              <a:ext uri="{FF2B5EF4-FFF2-40B4-BE49-F238E27FC236}">
                <a16:creationId xmlns:a16="http://schemas.microsoft.com/office/drawing/2014/main" id="{F0F3B40C-395D-4F32-BF09-32904F08642E}"/>
              </a:ext>
            </a:extLst>
          </p:cNvPr>
          <p:cNvSpPr>
            <a:spLocks noGrp="1"/>
          </p:cNvSpPr>
          <p:nvPr>
            <p:ph type="dt" sz="half" idx="10"/>
          </p:nvPr>
        </p:nvSpPr>
        <p:spPr>
          <a:xfrm>
            <a:off x="457200" y="6356350"/>
            <a:ext cx="6187440"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7379CF95-47FD-4CC0-8C50-F50E6EACC5FD}"/>
              </a:ext>
            </a:extLst>
          </p:cNvPr>
          <p:cNvSpPr>
            <a:spLocks noGrp="1"/>
          </p:cNvSpPr>
          <p:nvPr>
            <p:ph type="sldNum" sz="quarter" idx="12"/>
          </p:nvPr>
        </p:nvSpPr>
        <p:spPr/>
        <p:txBody>
          <a:bodyPr/>
          <a:lstStyle/>
          <a:p>
            <a:fld id="{B6F15528-21DE-4FAA-801E-634DDDAF4B2B}" type="slidenum">
              <a:rPr lang="en-US" smtClean="0"/>
              <a:pPr/>
              <a:t>56</a:t>
            </a:fld>
            <a:endParaRPr lang="en-US"/>
          </a:p>
        </p:txBody>
      </p:sp>
    </p:spTree>
    <p:extLst>
      <p:ext uri="{BB962C8B-B14F-4D97-AF65-F5344CB8AC3E}">
        <p14:creationId xmlns:p14="http://schemas.microsoft.com/office/powerpoint/2010/main" val="358753114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810B6-3821-41A3-B8E1-0931936BC3BC}"/>
              </a:ext>
            </a:extLst>
          </p:cNvPr>
          <p:cNvSpPr>
            <a:spLocks noGrp="1"/>
          </p:cNvSpPr>
          <p:nvPr>
            <p:ph type="title"/>
          </p:nvPr>
        </p:nvSpPr>
        <p:spPr/>
        <p:txBody>
          <a:bodyPr>
            <a:normAutofit fontScale="90000"/>
          </a:bodyPr>
          <a:lstStyle/>
          <a:p>
            <a:r>
              <a:rPr lang="en-US" dirty="0"/>
              <a:t>Vitamin C in Pregnant Smokers</a:t>
            </a:r>
          </a:p>
        </p:txBody>
      </p:sp>
      <p:sp>
        <p:nvSpPr>
          <p:cNvPr id="3" name="Content Placeholder 2">
            <a:extLst>
              <a:ext uri="{FF2B5EF4-FFF2-40B4-BE49-F238E27FC236}">
                <a16:creationId xmlns:a16="http://schemas.microsoft.com/office/drawing/2014/main" id="{9F7FFF48-B80A-4523-8C97-41923B16DBC3}"/>
              </a:ext>
            </a:extLst>
          </p:cNvPr>
          <p:cNvSpPr>
            <a:spLocks noGrp="1"/>
          </p:cNvSpPr>
          <p:nvPr>
            <p:ph idx="1"/>
          </p:nvPr>
        </p:nvSpPr>
        <p:spPr/>
        <p:txBody>
          <a:bodyPr>
            <a:normAutofit/>
          </a:bodyPr>
          <a:lstStyle/>
          <a:p>
            <a:pPr marL="0" indent="0">
              <a:buNone/>
            </a:pPr>
            <a:endParaRPr lang="en-US" dirty="0"/>
          </a:p>
          <a:p>
            <a:r>
              <a:rPr lang="en-US" sz="3100" dirty="0">
                <a:solidFill>
                  <a:srgbClr val="FF0000"/>
                </a:solidFill>
              </a:rPr>
              <a:t>Vitamin C </a:t>
            </a:r>
            <a:r>
              <a:rPr lang="en-US" sz="3100" dirty="0"/>
              <a:t>supplementation (500mg/day) in pregnant smokers is a safe and inexpensive intervention that may </a:t>
            </a:r>
            <a:r>
              <a:rPr lang="en-US" sz="3100" b="1" dirty="0"/>
              <a:t>reduce the economic burden of pediatric asthma</a:t>
            </a:r>
            <a:r>
              <a:rPr lang="en-US" dirty="0"/>
              <a:t>.</a:t>
            </a:r>
          </a:p>
          <a:p>
            <a:pPr marL="0" indent="0">
              <a:buNone/>
            </a:pPr>
            <a:endParaRPr lang="en-US" dirty="0"/>
          </a:p>
          <a:p>
            <a:r>
              <a:rPr lang="en-US" sz="1400" dirty="0"/>
              <a:t>L </a:t>
            </a:r>
            <a:r>
              <a:rPr lang="en-US" sz="1400" dirty="0" err="1"/>
              <a:t>Yieh</a:t>
            </a:r>
            <a:r>
              <a:rPr lang="en-US" sz="1400" dirty="0"/>
              <a:t>, CT McEvoy, SW Hoffman, et al. Cost effectiveness of Vitamin C Supplementation for Pregnant Smokers to Improve Offspring Lung Function at Birth and Reduce Childhood wheeze/asthma. J Perinatol.2018 Jul;38(7):820-827.  </a:t>
            </a:r>
          </a:p>
          <a:p>
            <a:endParaRPr lang="en-US" dirty="0"/>
          </a:p>
        </p:txBody>
      </p:sp>
      <p:sp>
        <p:nvSpPr>
          <p:cNvPr id="4" name="Date Placeholder 3">
            <a:extLst>
              <a:ext uri="{FF2B5EF4-FFF2-40B4-BE49-F238E27FC236}">
                <a16:creationId xmlns:a16="http://schemas.microsoft.com/office/drawing/2014/main" id="{53510E52-ACD3-4201-8D05-0B0B269BD032}"/>
              </a:ext>
            </a:extLst>
          </p:cNvPr>
          <p:cNvSpPr>
            <a:spLocks noGrp="1"/>
          </p:cNvSpPr>
          <p:nvPr>
            <p:ph type="dt" sz="half" idx="10"/>
          </p:nvPr>
        </p:nvSpPr>
        <p:spPr>
          <a:xfrm>
            <a:off x="457200" y="6356350"/>
            <a:ext cx="5151120"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04F77ECA-B1BE-408B-AA99-31CC6B2F0A03}"/>
              </a:ext>
            </a:extLst>
          </p:cNvPr>
          <p:cNvSpPr>
            <a:spLocks noGrp="1"/>
          </p:cNvSpPr>
          <p:nvPr>
            <p:ph type="sldNum" sz="quarter" idx="12"/>
          </p:nvPr>
        </p:nvSpPr>
        <p:spPr/>
        <p:txBody>
          <a:bodyPr/>
          <a:lstStyle/>
          <a:p>
            <a:fld id="{B6F15528-21DE-4FAA-801E-634DDDAF4B2B}" type="slidenum">
              <a:rPr lang="en-US" smtClean="0"/>
              <a:pPr/>
              <a:t>57</a:t>
            </a:fld>
            <a:endParaRPr lang="en-US"/>
          </a:p>
        </p:txBody>
      </p:sp>
    </p:spTree>
    <p:extLst>
      <p:ext uri="{BB962C8B-B14F-4D97-AF65-F5344CB8AC3E}">
        <p14:creationId xmlns:p14="http://schemas.microsoft.com/office/powerpoint/2010/main" val="198248535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62AFA-62A3-4C4B-98D1-D6BF9B74ED61}"/>
              </a:ext>
            </a:extLst>
          </p:cNvPr>
          <p:cNvSpPr>
            <a:spLocks noGrp="1"/>
          </p:cNvSpPr>
          <p:nvPr>
            <p:ph type="title"/>
          </p:nvPr>
        </p:nvSpPr>
        <p:spPr/>
        <p:txBody>
          <a:bodyPr>
            <a:normAutofit fontScale="90000"/>
          </a:bodyPr>
          <a:lstStyle/>
          <a:p>
            <a:r>
              <a:rPr lang="en-US" dirty="0"/>
              <a:t>Vitamin C and fetal smoke exposure</a:t>
            </a:r>
          </a:p>
        </p:txBody>
      </p:sp>
      <p:sp>
        <p:nvSpPr>
          <p:cNvPr id="3" name="Content Placeholder 2">
            <a:extLst>
              <a:ext uri="{FF2B5EF4-FFF2-40B4-BE49-F238E27FC236}">
                <a16:creationId xmlns:a16="http://schemas.microsoft.com/office/drawing/2014/main" id="{E37E3A6B-774D-4320-8D0D-2D33184C0C5A}"/>
              </a:ext>
            </a:extLst>
          </p:cNvPr>
          <p:cNvSpPr>
            <a:spLocks noGrp="1"/>
          </p:cNvSpPr>
          <p:nvPr>
            <p:ph idx="1"/>
          </p:nvPr>
        </p:nvSpPr>
        <p:spPr/>
        <p:txBody>
          <a:bodyPr>
            <a:normAutofit fontScale="85000" lnSpcReduction="20000"/>
          </a:bodyPr>
          <a:lstStyle/>
          <a:p>
            <a:r>
              <a:rPr lang="en-US" b="0" i="0" dirty="0">
                <a:solidFill>
                  <a:srgbClr val="000000"/>
                </a:solidFill>
                <a:effectLst/>
                <a:latin typeface="Times New Roman" panose="02020603050405020304" pitchFamily="18" charset="0"/>
              </a:rPr>
              <a:t>We previously demonstrated that prenatal nicotine exposure decreases neonatal pulmonary function in non-human primates (NHP) and maternal </a:t>
            </a:r>
            <a:r>
              <a:rPr lang="en-US" b="0" i="0" dirty="0">
                <a:solidFill>
                  <a:srgbClr val="FF0000"/>
                </a:solidFill>
                <a:effectLst/>
                <a:latin typeface="Times New Roman" panose="02020603050405020304" pitchFamily="18" charset="0"/>
              </a:rPr>
              <a:t>vitamin C </a:t>
            </a:r>
            <a:r>
              <a:rPr lang="en-US" b="0" i="0" dirty="0">
                <a:solidFill>
                  <a:srgbClr val="000000"/>
                </a:solidFill>
                <a:effectLst/>
                <a:latin typeface="Times New Roman" panose="02020603050405020304" pitchFamily="18" charset="0"/>
              </a:rPr>
              <a:t>supplementation attenuates these deleterious effects.</a:t>
            </a:r>
          </a:p>
          <a:p>
            <a:pPr marL="0" indent="0">
              <a:buNone/>
            </a:pPr>
            <a:endParaRPr lang="en-US" b="0" i="0" dirty="0">
              <a:solidFill>
                <a:srgbClr val="000000"/>
              </a:solidFill>
              <a:effectLst/>
              <a:latin typeface="Times New Roman" panose="02020603050405020304" pitchFamily="18" charset="0"/>
            </a:endParaRPr>
          </a:p>
          <a:p>
            <a:r>
              <a:rPr lang="en-US" b="1" i="0" dirty="0">
                <a:solidFill>
                  <a:srgbClr val="FF0000"/>
                </a:solidFill>
                <a:effectLst/>
                <a:latin typeface="Times New Roman" panose="02020603050405020304" pitchFamily="18" charset="0"/>
              </a:rPr>
              <a:t>Vitamin C </a:t>
            </a:r>
            <a:r>
              <a:rPr lang="en-US" b="1" i="0" dirty="0">
                <a:solidFill>
                  <a:srgbClr val="000000"/>
                </a:solidFill>
                <a:effectLst/>
                <a:latin typeface="Times New Roman" panose="02020603050405020304" pitchFamily="18" charset="0"/>
              </a:rPr>
              <a:t>supplementation mitigated the harmful effects of prenatal nicotine exposure on placental hemodynamics and development suggesting its use may limit some of the adverse effects associated with smoking during pregnancy.</a:t>
            </a:r>
          </a:p>
          <a:p>
            <a:pPr marL="0" indent="0">
              <a:buNone/>
            </a:pPr>
            <a:endParaRPr lang="en-US" b="0" i="0" u="sng" dirty="0">
              <a:solidFill>
                <a:srgbClr val="000000"/>
              </a:solidFill>
              <a:effectLst/>
              <a:latin typeface="Times New Roman" panose="02020603050405020304" pitchFamily="18" charset="0"/>
            </a:endParaRPr>
          </a:p>
          <a:p>
            <a:r>
              <a:rPr lang="en-US" sz="1500" i="0" dirty="0">
                <a:solidFill>
                  <a:srgbClr val="2F4A8B"/>
                </a:solidFill>
                <a:effectLst>
                  <a:outerShdw blurRad="38100" dist="38100" dir="2700000" algn="tl">
                    <a:srgbClr val="000000">
                      <a:alpha val="43137"/>
                    </a:srgbClr>
                  </a:outerShdw>
                </a:effectLst>
                <a:latin typeface="arial" panose="020B0604020202020204" pitchFamily="34" charset="0"/>
                <a:hlinkClick r:id="rId2">
                  <a:extLst>
                    <a:ext uri="{A12FA001-AC4F-418D-AE19-62706E023703}">
                      <ahyp:hlinkClr xmlns:ahyp="http://schemas.microsoft.com/office/drawing/2018/hyperlinkcolor" val="tx"/>
                    </a:ext>
                  </a:extLst>
                </a:hlinkClick>
              </a:rPr>
              <a:t>Jamie O. Lo</a:t>
            </a:r>
            <a:r>
              <a:rPr lang="en-US" sz="1500" i="0" dirty="0">
                <a:solidFill>
                  <a:srgbClr val="000000"/>
                </a:solidFill>
                <a:effectLst>
                  <a:outerShdw blurRad="38100" dist="38100" dir="2700000" algn="tl">
                    <a:srgbClr val="000000">
                      <a:alpha val="43137"/>
                    </a:srgbClr>
                  </a:outerShdw>
                </a:effectLst>
                <a:latin typeface="arial" panose="020B0604020202020204" pitchFamily="34" charset="0"/>
              </a:rPr>
              <a:t>, MD,</a:t>
            </a:r>
            <a:r>
              <a:rPr lang="en-US" sz="1500" i="0" baseline="30000" dirty="0">
                <a:solidFill>
                  <a:srgbClr val="000000"/>
                </a:solidFill>
                <a:effectLst>
                  <a:outerShdw blurRad="38100" dist="38100" dir="2700000" algn="tl">
                    <a:srgbClr val="000000">
                      <a:alpha val="43137"/>
                    </a:srgbClr>
                  </a:outerShdw>
                </a:effectLst>
                <a:latin typeface="arial" panose="020B0604020202020204" pitchFamily="34" charset="0"/>
              </a:rPr>
              <a:t>1</a:t>
            </a:r>
            <a:r>
              <a:rPr lang="en-US" sz="1500" i="0" dirty="0">
                <a:solidFill>
                  <a:srgbClr val="000000"/>
                </a:solidFill>
                <a:effectLst>
                  <a:outerShdw blurRad="38100" dist="38100" dir="2700000" algn="tl">
                    <a:srgbClr val="000000">
                      <a:alpha val="43137"/>
                    </a:srgbClr>
                  </a:outerShdw>
                </a:effectLst>
                <a:latin typeface="arial" panose="020B0604020202020204" pitchFamily="34" charset="0"/>
              </a:rPr>
              <a:t> </a:t>
            </a:r>
            <a:r>
              <a:rPr lang="en-US" sz="1500" i="0" dirty="0">
                <a:solidFill>
                  <a:srgbClr val="2F4A8B"/>
                </a:solidFill>
                <a:effectLst>
                  <a:outerShdw blurRad="38100" dist="38100" dir="2700000" algn="tl">
                    <a:srgbClr val="000000">
                      <a:alpha val="43137"/>
                    </a:srgbClr>
                  </a:outerShdw>
                </a:effectLst>
                <a:latin typeface="arial" panose="020B0604020202020204" pitchFamily="34" charset="0"/>
                <a:hlinkClick r:id="rId3">
                  <a:extLst>
                    <a:ext uri="{A12FA001-AC4F-418D-AE19-62706E023703}">
                      <ahyp:hlinkClr xmlns:ahyp="http://schemas.microsoft.com/office/drawing/2018/hyperlinkcolor" val="tx"/>
                    </a:ext>
                  </a:extLst>
                </a:hlinkClick>
              </a:rPr>
              <a:t>Matthias C. </a:t>
            </a:r>
            <a:r>
              <a:rPr lang="en-US" sz="1500" i="0" dirty="0" err="1">
                <a:solidFill>
                  <a:srgbClr val="0000FF"/>
                </a:solidFill>
                <a:effectLst>
                  <a:outerShdw blurRad="38100" dist="38100" dir="2700000" algn="tl">
                    <a:srgbClr val="000000">
                      <a:alpha val="43137"/>
                    </a:srgbClr>
                  </a:outerShdw>
                </a:effectLst>
                <a:latin typeface="arial" panose="020B0604020202020204" pitchFamily="34" charset="0"/>
                <a:hlinkClick r:id="rId3">
                  <a:extLst>
                    <a:ext uri="{A12FA001-AC4F-418D-AE19-62706E023703}">
                      <ahyp:hlinkClr xmlns:ahyp="http://schemas.microsoft.com/office/drawing/2018/hyperlinkcolor" val="tx"/>
                    </a:ext>
                  </a:extLst>
                </a:hlinkClick>
              </a:rPr>
              <a:t>Schabel</a:t>
            </a:r>
            <a:r>
              <a:rPr lang="en-US" sz="1500" i="0" dirty="0">
                <a:solidFill>
                  <a:srgbClr val="000000"/>
                </a:solidFill>
                <a:effectLst>
                  <a:outerShdw blurRad="38100" dist="38100" dir="2700000" algn="tl">
                    <a:srgbClr val="000000">
                      <a:alpha val="43137"/>
                    </a:srgbClr>
                  </a:outerShdw>
                </a:effectLst>
                <a:latin typeface="arial" panose="020B0604020202020204" pitchFamily="34" charset="0"/>
              </a:rPr>
              <a:t>, PhD,</a:t>
            </a:r>
            <a:r>
              <a:rPr lang="en-US" sz="1500" i="0" baseline="30000" dirty="0">
                <a:solidFill>
                  <a:srgbClr val="000000"/>
                </a:solidFill>
                <a:effectLst>
                  <a:outerShdw blurRad="38100" dist="38100" dir="2700000" algn="tl">
                    <a:srgbClr val="000000">
                      <a:alpha val="43137"/>
                    </a:srgbClr>
                  </a:outerShdw>
                </a:effectLst>
                <a:latin typeface="arial" panose="020B0604020202020204" pitchFamily="34" charset="0"/>
              </a:rPr>
              <a:t>2</a:t>
            </a:r>
            <a:r>
              <a:rPr lang="en-US" sz="1500" i="0" dirty="0">
                <a:solidFill>
                  <a:srgbClr val="000000"/>
                </a:solidFill>
                <a:effectLst>
                  <a:outerShdw blurRad="38100" dist="38100" dir="2700000" algn="tl">
                    <a:srgbClr val="000000">
                      <a:alpha val="43137"/>
                    </a:srgbClr>
                  </a:outerShdw>
                </a:effectLst>
                <a:latin typeface="arial" panose="020B0604020202020204" pitchFamily="34" charset="0"/>
              </a:rPr>
              <a:t> </a:t>
            </a:r>
            <a:r>
              <a:rPr lang="en-US" sz="1500" i="0" dirty="0">
                <a:solidFill>
                  <a:srgbClr val="2F4A8B"/>
                </a:solidFill>
                <a:effectLst>
                  <a:outerShdw blurRad="38100" dist="38100" dir="2700000" algn="tl">
                    <a:srgbClr val="000000">
                      <a:alpha val="43137"/>
                    </a:srgbClr>
                  </a:outerShdw>
                </a:effectLst>
                <a:latin typeface="arial" panose="020B0604020202020204" pitchFamily="34" charset="0"/>
                <a:hlinkClick r:id="rId4">
                  <a:extLst>
                    <a:ext uri="{A12FA001-AC4F-418D-AE19-62706E023703}">
                      <ahyp:hlinkClr xmlns:ahyp="http://schemas.microsoft.com/office/drawing/2018/hyperlinkcolor" val="tx"/>
                    </a:ext>
                  </a:extLst>
                </a:hlinkClick>
              </a:rPr>
              <a:t>Victoria H.J. Roberts</a:t>
            </a:r>
            <a:r>
              <a:rPr lang="en-US" sz="1500" i="0" dirty="0">
                <a:solidFill>
                  <a:srgbClr val="000000"/>
                </a:solidFill>
                <a:effectLst>
                  <a:outerShdw blurRad="38100" dist="38100" dir="2700000" algn="tl">
                    <a:srgbClr val="000000">
                      <a:alpha val="43137"/>
                    </a:srgbClr>
                  </a:outerShdw>
                </a:effectLst>
                <a:latin typeface="arial" panose="020B0604020202020204" pitchFamily="34" charset="0"/>
              </a:rPr>
              <a:t>, et al. Vitamin C Supplementation Ameliorates the Adverse Effects of Nicotine on Placental Hemodynamics and Histology in Non-Human Primates. </a:t>
            </a:r>
            <a:r>
              <a:rPr lang="pt-BR" sz="1500" i="0" dirty="0">
                <a:solidFill>
                  <a:srgbClr val="985735"/>
                </a:solidFill>
                <a:effectLst>
                  <a:outerShdw blurRad="38100" dist="38100" dir="2700000" algn="tl">
                    <a:srgbClr val="000000">
                      <a:alpha val="43137"/>
                    </a:srgbClr>
                  </a:outerShdw>
                </a:effectLst>
                <a:latin typeface="arial" panose="020B0604020202020204" pitchFamily="34" charset="0"/>
                <a:hlinkClick r:id="rId5">
                  <a:extLst>
                    <a:ext uri="{A12FA001-AC4F-418D-AE19-62706E023703}">
                      <ahyp:hlinkClr xmlns:ahyp="http://schemas.microsoft.com/office/drawing/2018/hyperlinkcolor" val="tx"/>
                    </a:ext>
                  </a:extLst>
                </a:hlinkClick>
              </a:rPr>
              <a:t>Am J Obstet Gynecol. 2015 Mar; 212(3): 370.e1–370.e8</a:t>
            </a:r>
            <a:endParaRPr lang="en-US" sz="1500" i="0" dirty="0">
              <a:solidFill>
                <a:srgbClr val="000000"/>
              </a:solidFill>
              <a:effectLst>
                <a:outerShdw blurRad="38100" dist="38100" dir="2700000" algn="tl">
                  <a:srgbClr val="000000">
                    <a:alpha val="43137"/>
                  </a:srgbClr>
                </a:outerShdw>
              </a:effectLst>
              <a:latin typeface="arial" panose="020B0604020202020204" pitchFamily="34" charset="0"/>
            </a:endParaRPr>
          </a:p>
          <a:p>
            <a:pPr algn="l"/>
            <a:endParaRPr lang="en-US" sz="2200" b="0" i="0" dirty="0">
              <a:solidFill>
                <a:srgbClr val="000000"/>
              </a:solidFill>
              <a:effectLst/>
              <a:latin typeface="arial" panose="020B0604020202020204" pitchFamily="34" charset="0"/>
            </a:endParaRPr>
          </a:p>
          <a:p>
            <a:endParaRPr lang="en-US" b="0" i="0" dirty="0">
              <a:solidFill>
                <a:srgbClr val="000000"/>
              </a:solidFill>
              <a:effectLst/>
              <a:latin typeface="Times New Roman" panose="02020603050405020304" pitchFamily="18" charset="0"/>
            </a:endParaRPr>
          </a:p>
          <a:p>
            <a:endParaRPr lang="en-US" dirty="0"/>
          </a:p>
        </p:txBody>
      </p:sp>
      <p:sp>
        <p:nvSpPr>
          <p:cNvPr id="4" name="Date Placeholder 3">
            <a:extLst>
              <a:ext uri="{FF2B5EF4-FFF2-40B4-BE49-F238E27FC236}">
                <a16:creationId xmlns:a16="http://schemas.microsoft.com/office/drawing/2014/main" id="{D739ADF3-DBD5-4EB4-99B3-E1E50848C468}"/>
              </a:ext>
            </a:extLst>
          </p:cNvPr>
          <p:cNvSpPr>
            <a:spLocks noGrp="1"/>
          </p:cNvSpPr>
          <p:nvPr>
            <p:ph type="dt" sz="half" idx="10"/>
          </p:nvPr>
        </p:nvSpPr>
        <p:spPr>
          <a:xfrm>
            <a:off x="457199" y="6356350"/>
            <a:ext cx="5229497"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8E7D2AF2-8A26-487E-A165-085D8F059A14}"/>
              </a:ext>
            </a:extLst>
          </p:cNvPr>
          <p:cNvSpPr>
            <a:spLocks noGrp="1"/>
          </p:cNvSpPr>
          <p:nvPr>
            <p:ph type="sldNum" sz="quarter" idx="12"/>
          </p:nvPr>
        </p:nvSpPr>
        <p:spPr/>
        <p:txBody>
          <a:bodyPr/>
          <a:lstStyle/>
          <a:p>
            <a:fld id="{B6F15528-21DE-4FAA-801E-634DDDAF4B2B}" type="slidenum">
              <a:rPr lang="en-US" smtClean="0"/>
              <a:pPr/>
              <a:t>58</a:t>
            </a:fld>
            <a:endParaRPr lang="en-US"/>
          </a:p>
        </p:txBody>
      </p:sp>
    </p:spTree>
    <p:extLst>
      <p:ext uri="{BB962C8B-B14F-4D97-AF65-F5344CB8AC3E}">
        <p14:creationId xmlns:p14="http://schemas.microsoft.com/office/powerpoint/2010/main" val="108262260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92D8F-469C-2446-02A1-BA03278D02A3}"/>
              </a:ext>
            </a:extLst>
          </p:cNvPr>
          <p:cNvSpPr>
            <a:spLocks noGrp="1"/>
          </p:cNvSpPr>
          <p:nvPr>
            <p:ph type="title"/>
          </p:nvPr>
        </p:nvSpPr>
        <p:spPr/>
        <p:txBody>
          <a:bodyPr>
            <a:normAutofit/>
          </a:bodyPr>
          <a:lstStyle/>
          <a:p>
            <a:r>
              <a:rPr lang="en-US" sz="2800" dirty="0"/>
              <a:t>Prenatal smoking and effect modification with folate during pregnancy</a:t>
            </a:r>
          </a:p>
        </p:txBody>
      </p:sp>
      <p:sp>
        <p:nvSpPr>
          <p:cNvPr id="3" name="Content Placeholder 2">
            <a:extLst>
              <a:ext uri="{FF2B5EF4-FFF2-40B4-BE49-F238E27FC236}">
                <a16:creationId xmlns:a16="http://schemas.microsoft.com/office/drawing/2014/main" id="{7DA6C4FC-4E7E-ED45-C310-FEC01EDACF49}"/>
              </a:ext>
            </a:extLst>
          </p:cNvPr>
          <p:cNvSpPr>
            <a:spLocks noGrp="1"/>
          </p:cNvSpPr>
          <p:nvPr>
            <p:ph idx="1"/>
          </p:nvPr>
        </p:nvSpPr>
        <p:spPr/>
        <p:txBody>
          <a:bodyPr>
            <a:normAutofit/>
          </a:bodyPr>
          <a:lstStyle/>
          <a:p>
            <a:r>
              <a:rPr lang="en-US" sz="2400" dirty="0">
                <a:latin typeface="+mn-lt"/>
              </a:rPr>
              <a:t>701 mother child pairs studied</a:t>
            </a:r>
          </a:p>
          <a:p>
            <a:pPr marL="0" indent="0">
              <a:buNone/>
            </a:pPr>
            <a:endParaRPr lang="en-US" sz="2400" dirty="0">
              <a:latin typeface="+mn-lt"/>
            </a:endParaRPr>
          </a:p>
          <a:p>
            <a:r>
              <a:rPr lang="en-US" sz="2400" b="1" i="0" dirty="0">
                <a:solidFill>
                  <a:srgbClr val="212121"/>
                </a:solidFill>
                <a:effectLst/>
                <a:latin typeface="+mn-lt"/>
              </a:rPr>
              <a:t>Increased </a:t>
            </a:r>
            <a:r>
              <a:rPr lang="en-US" sz="2400" b="1" i="0" dirty="0">
                <a:solidFill>
                  <a:srgbClr val="FF0000"/>
                </a:solidFill>
                <a:effectLst/>
                <a:latin typeface="+mn-lt"/>
              </a:rPr>
              <a:t>folate</a:t>
            </a:r>
            <a:r>
              <a:rPr lang="en-US" sz="2400" b="1" i="0" dirty="0">
                <a:solidFill>
                  <a:srgbClr val="212121"/>
                </a:solidFill>
                <a:effectLst/>
                <a:latin typeface="+mn-lt"/>
              </a:rPr>
              <a:t> intake during pregnancy (from foods and/or supplements) may mitigate the risk of fetal growth restriction (small for gestational age, SGA) among those who are unable to quit smoking or cannot avoid secondhand smoke during pregnancy</a:t>
            </a:r>
            <a:r>
              <a:rPr lang="en-US" sz="2400" b="0" i="0" dirty="0">
                <a:solidFill>
                  <a:srgbClr val="212121"/>
                </a:solidFill>
                <a:effectLst/>
                <a:latin typeface="+mn-lt"/>
              </a:rPr>
              <a:t>.</a:t>
            </a:r>
          </a:p>
          <a:p>
            <a:pPr marL="0" indent="0">
              <a:buNone/>
            </a:pPr>
            <a:endParaRPr lang="en-US" sz="2400" b="0" i="0" dirty="0">
              <a:solidFill>
                <a:srgbClr val="212121"/>
              </a:solidFill>
              <a:effectLst/>
              <a:latin typeface="+mn-lt"/>
            </a:endParaRPr>
          </a:p>
          <a:p>
            <a:r>
              <a:rPr lang="en-US" sz="1200" dirty="0">
                <a:solidFill>
                  <a:srgbClr val="212121"/>
                </a:solidFill>
                <a:latin typeface="+mn-lt"/>
              </a:rPr>
              <a:t>Adrienne T Hoyt, Anna V Wilkinson, Peter H Langlois, et al. Prenatal exposure to tobacco and adverse birth outcomes: effect modification by folate intake during pregnancy. </a:t>
            </a:r>
            <a:r>
              <a:rPr lang="en-US" sz="1200" dirty="0" err="1">
                <a:solidFill>
                  <a:srgbClr val="212121"/>
                </a:solidFill>
                <a:latin typeface="+mn-lt"/>
              </a:rPr>
              <a:t>Matern</a:t>
            </a:r>
            <a:r>
              <a:rPr lang="en-US" sz="1200" dirty="0">
                <a:solidFill>
                  <a:srgbClr val="212121"/>
                </a:solidFill>
                <a:latin typeface="+mn-lt"/>
              </a:rPr>
              <a:t> Health </a:t>
            </a:r>
            <a:r>
              <a:rPr lang="en-US" sz="1200" dirty="0" err="1">
                <a:solidFill>
                  <a:srgbClr val="212121"/>
                </a:solidFill>
                <a:latin typeface="+mn-lt"/>
              </a:rPr>
              <a:t>Neonatol</a:t>
            </a:r>
            <a:r>
              <a:rPr lang="en-US" sz="1200" dirty="0">
                <a:solidFill>
                  <a:srgbClr val="212121"/>
                </a:solidFill>
                <a:latin typeface="+mn-lt"/>
              </a:rPr>
              <a:t> </a:t>
            </a:r>
            <a:r>
              <a:rPr lang="en-US" sz="1200" dirty="0" err="1">
                <a:solidFill>
                  <a:srgbClr val="212121"/>
                </a:solidFill>
                <a:latin typeface="+mn-lt"/>
              </a:rPr>
              <a:t>Perinatol</a:t>
            </a:r>
            <a:r>
              <a:rPr lang="en-US" sz="1200" dirty="0">
                <a:solidFill>
                  <a:srgbClr val="212121"/>
                </a:solidFill>
                <a:latin typeface="+mn-lt"/>
              </a:rPr>
              <a:t> 2022 Sept 12;8(1):6</a:t>
            </a:r>
            <a:endParaRPr lang="en-US" sz="1200" dirty="0">
              <a:latin typeface="+mn-lt"/>
            </a:endParaRPr>
          </a:p>
        </p:txBody>
      </p:sp>
      <p:sp>
        <p:nvSpPr>
          <p:cNvPr id="4" name="Date Placeholder 3">
            <a:extLst>
              <a:ext uri="{FF2B5EF4-FFF2-40B4-BE49-F238E27FC236}">
                <a16:creationId xmlns:a16="http://schemas.microsoft.com/office/drawing/2014/main" id="{6856F1A9-034C-6475-F54D-E012A5FC78F5}"/>
              </a:ext>
            </a:extLst>
          </p:cNvPr>
          <p:cNvSpPr>
            <a:spLocks noGrp="1"/>
          </p:cNvSpPr>
          <p:nvPr>
            <p:ph type="dt" sz="half" idx="10"/>
          </p:nvPr>
        </p:nvSpPr>
        <p:spPr/>
        <p:txBody>
          <a:bodyPr/>
          <a:lstStyle/>
          <a:p>
            <a:fld id="{77CF805D-3385-495E-97CD-DED77A2DFBDC}" type="datetime1">
              <a:rPr lang="en-US" smtClean="0"/>
              <a:pPr/>
              <a:t>10/30/2025</a:t>
            </a:fld>
            <a:endParaRPr lang="en-US"/>
          </a:p>
        </p:txBody>
      </p:sp>
      <p:sp>
        <p:nvSpPr>
          <p:cNvPr id="5" name="Slide Number Placeholder 4">
            <a:extLst>
              <a:ext uri="{FF2B5EF4-FFF2-40B4-BE49-F238E27FC236}">
                <a16:creationId xmlns:a16="http://schemas.microsoft.com/office/drawing/2014/main" id="{9342EDC5-2F38-A25A-947E-ABD1037ACC41}"/>
              </a:ext>
            </a:extLst>
          </p:cNvPr>
          <p:cNvSpPr>
            <a:spLocks noGrp="1"/>
          </p:cNvSpPr>
          <p:nvPr>
            <p:ph type="sldNum" sz="quarter" idx="12"/>
          </p:nvPr>
        </p:nvSpPr>
        <p:spPr/>
        <p:txBody>
          <a:bodyPr/>
          <a:lstStyle/>
          <a:p>
            <a:fld id="{B6F15528-21DE-4FAA-801E-634DDDAF4B2B}" type="slidenum">
              <a:rPr lang="en-US" smtClean="0"/>
              <a:pPr/>
              <a:t>59</a:t>
            </a:fld>
            <a:endParaRPr lang="en-US"/>
          </a:p>
        </p:txBody>
      </p:sp>
    </p:spTree>
    <p:extLst>
      <p:ext uri="{BB962C8B-B14F-4D97-AF65-F5344CB8AC3E}">
        <p14:creationId xmlns:p14="http://schemas.microsoft.com/office/powerpoint/2010/main" val="851458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131B7-CF94-37BB-9BF7-9057BD3BAAC0}"/>
              </a:ext>
            </a:extLst>
          </p:cNvPr>
          <p:cNvSpPr>
            <a:spLocks noGrp="1"/>
          </p:cNvSpPr>
          <p:nvPr>
            <p:ph type="title"/>
          </p:nvPr>
        </p:nvSpPr>
        <p:spPr/>
        <p:txBody>
          <a:bodyPr/>
          <a:lstStyle/>
          <a:p>
            <a:r>
              <a:rPr lang="en-US" dirty="0"/>
              <a:t>Evolution of a new idea</a:t>
            </a:r>
          </a:p>
        </p:txBody>
      </p:sp>
      <p:sp>
        <p:nvSpPr>
          <p:cNvPr id="3" name="Content Placeholder 2">
            <a:extLst>
              <a:ext uri="{FF2B5EF4-FFF2-40B4-BE49-F238E27FC236}">
                <a16:creationId xmlns:a16="http://schemas.microsoft.com/office/drawing/2014/main" id="{FE844397-EB37-F5C3-DB95-C51DFA060613}"/>
              </a:ext>
            </a:extLst>
          </p:cNvPr>
          <p:cNvSpPr>
            <a:spLocks noGrp="1"/>
          </p:cNvSpPr>
          <p:nvPr>
            <p:ph idx="1"/>
          </p:nvPr>
        </p:nvSpPr>
        <p:spPr/>
        <p:txBody>
          <a:bodyPr/>
          <a:lstStyle/>
          <a:p>
            <a:r>
              <a:rPr lang="en-US" dirty="0"/>
              <a:t>To paraphrase the German philosopher Schopenhauer:</a:t>
            </a:r>
          </a:p>
          <a:p>
            <a:r>
              <a:rPr lang="en-US" dirty="0"/>
              <a:t>Initially, it’s ridiculed, it’s gobbledygook. </a:t>
            </a:r>
          </a:p>
          <a:p>
            <a:pPr marL="0" indent="0">
              <a:buNone/>
            </a:pPr>
            <a:endParaRPr lang="en-US" dirty="0"/>
          </a:p>
          <a:p>
            <a:r>
              <a:rPr lang="en-US" dirty="0"/>
              <a:t>Then, it’s obvious to everyone. </a:t>
            </a:r>
          </a:p>
          <a:p>
            <a:pPr marL="0" indent="0">
              <a:buNone/>
            </a:pPr>
            <a:endParaRPr lang="en-US" dirty="0"/>
          </a:p>
          <a:p>
            <a:r>
              <a:rPr lang="en-US" dirty="0"/>
              <a:t>Lastly, they will tell you that they said it to you first. </a:t>
            </a:r>
          </a:p>
        </p:txBody>
      </p:sp>
      <p:sp>
        <p:nvSpPr>
          <p:cNvPr id="4" name="Date Placeholder 3">
            <a:extLst>
              <a:ext uri="{FF2B5EF4-FFF2-40B4-BE49-F238E27FC236}">
                <a16:creationId xmlns:a16="http://schemas.microsoft.com/office/drawing/2014/main" id="{DA17EFF4-99DA-B11F-337F-2ACE6ADA83A4}"/>
              </a:ext>
            </a:extLst>
          </p:cNvPr>
          <p:cNvSpPr>
            <a:spLocks noGrp="1"/>
          </p:cNvSpPr>
          <p:nvPr>
            <p:ph type="dt" sz="half" idx="10"/>
          </p:nvPr>
        </p:nvSpPr>
        <p:spPr>
          <a:xfrm>
            <a:off x="457199" y="6356350"/>
            <a:ext cx="4785919" cy="365125"/>
          </a:xfrm>
        </p:spPr>
        <p:txBody>
          <a:bodyPr/>
          <a:lstStyle/>
          <a:p>
            <a:fld id="{77CF805D-3385-495E-97CD-DED77A2DFBDC}" type="datetime1">
              <a:rPr lang="en-US" smtClean="0"/>
              <a:pPr/>
              <a:t>10/30/2025</a:t>
            </a:fld>
            <a:r>
              <a:rPr lang="en-US" dirty="0"/>
              <a:t> </a:t>
            </a:r>
            <a:r>
              <a:rPr lang="en-US" sz="1200" dirty="0">
                <a:solidFill>
                  <a:schemeClr val="tx1"/>
                </a:solidFill>
                <a:latin typeface="Arial" panose="020B0604020202020204" pitchFamily="34" charset="0"/>
                <a:cs typeface="Arial" panose="020B0604020202020204" pitchFamily="34" charset="0"/>
              </a:rPr>
              <a:t>© 2019-2025 Harlan Bieley, MD</a:t>
            </a:r>
            <a:r>
              <a:rPr lang="en-US" dirty="0">
                <a:solidFill>
                  <a:schemeClr val="tx1"/>
                </a:solidFill>
                <a:latin typeface="Arial" panose="020B0604020202020204" pitchFamily="34" charset="0"/>
                <a:cs typeface="Arial" panose="020B0604020202020204" pitchFamily="34" charset="0"/>
              </a:rPr>
              <a:t>, MS, </a:t>
            </a:r>
            <a:r>
              <a:rPr lang="en-US" sz="1200" dirty="0">
                <a:solidFill>
                  <a:schemeClr val="tx1"/>
                </a:solidFill>
                <a:latin typeface="Arial" panose="020B0604020202020204" pitchFamily="34" charset="0"/>
                <a:cs typeface="Arial" panose="020B0604020202020204" pitchFamily="34" charset="0"/>
              </a:rPr>
              <a:t> All Rights Reserved</a:t>
            </a:r>
            <a:endParaRPr lang="en-US" dirty="0"/>
          </a:p>
        </p:txBody>
      </p:sp>
      <p:sp>
        <p:nvSpPr>
          <p:cNvPr id="5" name="Slide Number Placeholder 4">
            <a:extLst>
              <a:ext uri="{FF2B5EF4-FFF2-40B4-BE49-F238E27FC236}">
                <a16:creationId xmlns:a16="http://schemas.microsoft.com/office/drawing/2014/main" id="{FA1CB681-2233-C33E-EEB5-6359D547EE89}"/>
              </a:ext>
            </a:extLst>
          </p:cNvPr>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210465482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NAC chemoprevention prevents lung tumors from tobacco smoke</a:t>
            </a:r>
          </a:p>
        </p:txBody>
      </p:sp>
      <p:sp>
        <p:nvSpPr>
          <p:cNvPr id="3" name="Content Placeholder 2"/>
          <p:cNvSpPr>
            <a:spLocks noGrp="1"/>
          </p:cNvSpPr>
          <p:nvPr>
            <p:ph idx="1"/>
          </p:nvPr>
        </p:nvSpPr>
        <p:spPr>
          <a:xfrm>
            <a:off x="457200" y="1661160"/>
            <a:ext cx="8229600" cy="4899660"/>
          </a:xfrm>
        </p:spPr>
        <p:txBody>
          <a:bodyPr>
            <a:normAutofit fontScale="70000" lnSpcReduction="20000"/>
          </a:bodyPr>
          <a:lstStyle/>
          <a:p>
            <a:r>
              <a:rPr lang="en-US" dirty="0"/>
              <a:t>We recently demonstrated that mainstream cigarette smoke (MCS) induces a potent carcinogenic response in mice when exposure starts soon after birth. </a:t>
            </a:r>
          </a:p>
          <a:p>
            <a:r>
              <a:rPr lang="en-US" dirty="0"/>
              <a:t>We also showed that the antioxidant </a:t>
            </a:r>
            <a:r>
              <a:rPr lang="en-US" dirty="0">
                <a:solidFill>
                  <a:srgbClr val="FF0000"/>
                </a:solidFill>
              </a:rPr>
              <a:t>N-acetylcysteine (NAC) </a:t>
            </a:r>
            <a:r>
              <a:rPr lang="en-US" dirty="0"/>
              <a:t>prevents the extensive nucleotide and gene expression alterations that occur 'physiologically' at birth in mouse lung. </a:t>
            </a:r>
          </a:p>
          <a:p>
            <a:r>
              <a:rPr lang="en-US" dirty="0"/>
              <a:t>Treatment with </a:t>
            </a:r>
            <a:r>
              <a:rPr lang="en-US" dirty="0">
                <a:solidFill>
                  <a:srgbClr val="FF0000"/>
                </a:solidFill>
              </a:rPr>
              <a:t>NAC</a:t>
            </a:r>
            <a:r>
              <a:rPr lang="en-US" dirty="0"/>
              <a:t> </a:t>
            </a:r>
            <a:r>
              <a:rPr lang="en-US" b="1" dirty="0"/>
              <a:t>during pregnancy strikingly inhibited the formation of benign lung tumors and totally prevented occurrence of carcinomas.  </a:t>
            </a:r>
          </a:p>
          <a:p>
            <a:r>
              <a:rPr lang="en-US" dirty="0"/>
              <a:t>These findings demonstrate for the </a:t>
            </a:r>
            <a:r>
              <a:rPr lang="en-US" b="1" dirty="0"/>
              <a:t>first time that treatment during pregnancy with an antioxidant chemo-preventive agent can affect the induction of tumors consequent to exposure to a carcinogen after birth.</a:t>
            </a:r>
          </a:p>
          <a:p>
            <a:pPr marL="0" indent="0">
              <a:buNone/>
            </a:pPr>
            <a:endParaRPr lang="en-US" sz="1900" u="sng" dirty="0"/>
          </a:p>
          <a:p>
            <a:r>
              <a:rPr lang="en-US" sz="1700" dirty="0" err="1">
                <a:hlinkClick r:id="rId2"/>
              </a:rPr>
              <a:t>Balansky</a:t>
            </a:r>
            <a:r>
              <a:rPr lang="en-US" sz="1700" dirty="0">
                <a:hlinkClick r:id="rId2"/>
              </a:rPr>
              <a:t> R</a:t>
            </a:r>
            <a:r>
              <a:rPr lang="en-US" sz="1700" baseline="30000" dirty="0"/>
              <a:t>1</a:t>
            </a:r>
            <a:r>
              <a:rPr lang="en-US" sz="1700" dirty="0"/>
              <a:t>, </a:t>
            </a:r>
            <a:r>
              <a:rPr lang="en-US" sz="1700" dirty="0" err="1">
                <a:hlinkClick r:id="rId3"/>
              </a:rPr>
              <a:t>Ganchev</a:t>
            </a:r>
            <a:r>
              <a:rPr lang="en-US" sz="1700" dirty="0">
                <a:hlinkClick r:id="rId3"/>
              </a:rPr>
              <a:t> G</a:t>
            </a:r>
            <a:r>
              <a:rPr lang="en-US" sz="1700" dirty="0"/>
              <a:t>, </a:t>
            </a:r>
            <a:r>
              <a:rPr lang="en-US" sz="1700" dirty="0" err="1">
                <a:hlinkClick r:id="rId4"/>
              </a:rPr>
              <a:t>Iltcheva</a:t>
            </a:r>
            <a:r>
              <a:rPr lang="en-US" sz="1700" dirty="0">
                <a:hlinkClick r:id="rId4"/>
              </a:rPr>
              <a:t> M</a:t>
            </a:r>
            <a:r>
              <a:rPr lang="en-US" sz="1700" dirty="0"/>
              <a:t>, et al. </a:t>
            </a:r>
            <a:r>
              <a:rPr lang="en-US" sz="1700" b="1" dirty="0"/>
              <a:t>Prenatal N-acetylcysteine prevents cigarette smoke-induced lung cancer in neonatal mice.</a:t>
            </a:r>
            <a:r>
              <a:rPr lang="en-US" sz="1700" dirty="0">
                <a:hlinkClick r:id="rId5" tooltip="Carcinogenesis."/>
              </a:rPr>
              <a:t> Carcinogenesis.</a:t>
            </a:r>
            <a:r>
              <a:rPr lang="en-US" sz="1700" dirty="0"/>
              <a:t> 2009 Aug;30(8):1398-401. </a:t>
            </a:r>
            <a:endParaRPr lang="en-US" sz="1700" b="1" dirty="0"/>
          </a:p>
          <a:p>
            <a:endParaRPr lang="en-US" dirty="0"/>
          </a:p>
          <a:p>
            <a:endParaRPr lang="en-US" dirty="0"/>
          </a:p>
        </p:txBody>
      </p:sp>
      <p:sp>
        <p:nvSpPr>
          <p:cNvPr id="4" name="Date Placeholder 3"/>
          <p:cNvSpPr>
            <a:spLocks noGrp="1"/>
          </p:cNvSpPr>
          <p:nvPr>
            <p:ph type="dt" sz="half" idx="10"/>
          </p:nvPr>
        </p:nvSpPr>
        <p:spPr>
          <a:xfrm>
            <a:off x="457199" y="6356350"/>
            <a:ext cx="4794069"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60</a:t>
            </a:fld>
            <a:endParaRPr lang="en-US"/>
          </a:p>
        </p:txBody>
      </p:sp>
    </p:spTree>
    <p:extLst>
      <p:ext uri="{BB962C8B-B14F-4D97-AF65-F5344CB8AC3E}">
        <p14:creationId xmlns:p14="http://schemas.microsoft.com/office/powerpoint/2010/main" val="232438521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1C0FD-885D-488E-AA79-381416D9A019}"/>
              </a:ext>
            </a:extLst>
          </p:cNvPr>
          <p:cNvSpPr>
            <a:spLocks noGrp="1"/>
          </p:cNvSpPr>
          <p:nvPr>
            <p:ph type="title"/>
          </p:nvPr>
        </p:nvSpPr>
        <p:spPr/>
        <p:txBody>
          <a:bodyPr>
            <a:normAutofit fontScale="90000"/>
          </a:bodyPr>
          <a:lstStyle/>
          <a:p>
            <a:r>
              <a:rPr lang="en-US" dirty="0"/>
              <a:t>Relapse Prevention among Just Quit Smokers</a:t>
            </a:r>
          </a:p>
        </p:txBody>
      </p:sp>
      <p:sp>
        <p:nvSpPr>
          <p:cNvPr id="3" name="Content Placeholder 2">
            <a:extLst>
              <a:ext uri="{FF2B5EF4-FFF2-40B4-BE49-F238E27FC236}">
                <a16:creationId xmlns:a16="http://schemas.microsoft.com/office/drawing/2014/main" id="{14693478-1F02-44B1-A630-D5CCE2CEE4FC}"/>
              </a:ext>
            </a:extLst>
          </p:cNvPr>
          <p:cNvSpPr>
            <a:spLocks noGrp="1"/>
          </p:cNvSpPr>
          <p:nvPr>
            <p:ph idx="1"/>
          </p:nvPr>
        </p:nvSpPr>
        <p:spPr/>
        <p:txBody>
          <a:bodyPr/>
          <a:lstStyle/>
          <a:p>
            <a:endParaRPr lang="en-US" dirty="0"/>
          </a:p>
          <a:p>
            <a:endParaRPr lang="en-US" dirty="0"/>
          </a:p>
          <a:p>
            <a:pPr marL="457200" lvl="1" indent="0">
              <a:buNone/>
            </a:pPr>
            <a:r>
              <a:rPr lang="en-US" dirty="0"/>
              <a:t>Relapse Prevention Among Just Quit Smokers</a:t>
            </a:r>
          </a:p>
        </p:txBody>
      </p:sp>
      <p:sp>
        <p:nvSpPr>
          <p:cNvPr id="4" name="Date Placeholder 3">
            <a:extLst>
              <a:ext uri="{FF2B5EF4-FFF2-40B4-BE49-F238E27FC236}">
                <a16:creationId xmlns:a16="http://schemas.microsoft.com/office/drawing/2014/main" id="{E88F5A12-1299-4E95-A3AC-DF8506A066CB}"/>
              </a:ext>
            </a:extLst>
          </p:cNvPr>
          <p:cNvSpPr>
            <a:spLocks noGrp="1"/>
          </p:cNvSpPr>
          <p:nvPr>
            <p:ph type="dt" sz="half" idx="10"/>
          </p:nvPr>
        </p:nvSpPr>
        <p:spPr>
          <a:xfrm>
            <a:off x="457200" y="6356350"/>
            <a:ext cx="5977156" cy="365125"/>
          </a:xfrm>
        </p:spPr>
        <p:txBody>
          <a:bodyPr/>
          <a:lstStyle/>
          <a:p>
            <a:fld id="{77CF805D-3385-495E-97CD-DED77A2DFBDC}" type="datetime1">
              <a:rPr lang="en-US" smtClean="0"/>
              <a:pPr/>
              <a:t>10/30/2025</a:t>
            </a:fld>
            <a:r>
              <a:rPr lang="en-US" dirty="0"/>
              <a:t> </a:t>
            </a:r>
            <a:r>
              <a:rPr lang="en-US" sz="1200" dirty="0">
                <a:solidFill>
                  <a:schemeClr val="tx1"/>
                </a:solidFill>
                <a:latin typeface="Arial" panose="020B0604020202020204" pitchFamily="34" charset="0"/>
                <a:cs typeface="Arial" panose="020B0604020202020204" pitchFamily="34" charset="0"/>
              </a:rPr>
              <a:t>© 2019-2025 Harlan Bieley, MD, MS, All Rights Reserved</a:t>
            </a:r>
            <a:endParaRPr lang="en-US" dirty="0"/>
          </a:p>
        </p:txBody>
      </p:sp>
      <p:sp>
        <p:nvSpPr>
          <p:cNvPr id="5" name="Slide Number Placeholder 4">
            <a:extLst>
              <a:ext uri="{FF2B5EF4-FFF2-40B4-BE49-F238E27FC236}">
                <a16:creationId xmlns:a16="http://schemas.microsoft.com/office/drawing/2014/main" id="{A0B77376-D811-421F-A013-9D7F66E44441}"/>
              </a:ext>
            </a:extLst>
          </p:cNvPr>
          <p:cNvSpPr>
            <a:spLocks noGrp="1"/>
          </p:cNvSpPr>
          <p:nvPr>
            <p:ph type="sldNum" sz="quarter" idx="12"/>
          </p:nvPr>
        </p:nvSpPr>
        <p:spPr/>
        <p:txBody>
          <a:bodyPr/>
          <a:lstStyle/>
          <a:p>
            <a:fld id="{B6F15528-21DE-4FAA-801E-634DDDAF4B2B}" type="slidenum">
              <a:rPr lang="en-US" smtClean="0"/>
              <a:pPr/>
              <a:t>61</a:t>
            </a:fld>
            <a:endParaRPr lang="en-US"/>
          </a:p>
        </p:txBody>
      </p:sp>
    </p:spTree>
    <p:extLst>
      <p:ext uri="{BB962C8B-B14F-4D97-AF65-F5344CB8AC3E}">
        <p14:creationId xmlns:p14="http://schemas.microsoft.com/office/powerpoint/2010/main" val="317723079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NAC</a:t>
            </a:r>
          </a:p>
        </p:txBody>
      </p:sp>
      <p:sp>
        <p:nvSpPr>
          <p:cNvPr id="3" name="Content Placeholder 2"/>
          <p:cNvSpPr>
            <a:spLocks noGrp="1"/>
          </p:cNvSpPr>
          <p:nvPr>
            <p:ph idx="1"/>
          </p:nvPr>
        </p:nvSpPr>
        <p:spPr>
          <a:xfrm>
            <a:off x="457200" y="1866900"/>
            <a:ext cx="8229600" cy="4525963"/>
          </a:xfrm>
        </p:spPr>
        <p:txBody>
          <a:bodyPr>
            <a:normAutofit fontScale="77500" lnSpcReduction="20000"/>
          </a:bodyPr>
          <a:lstStyle/>
          <a:p>
            <a:r>
              <a:rPr lang="en-US" b="1" dirty="0"/>
              <a:t>Evidence has emerged that glutamate transmission plays an important role in relapse.</a:t>
            </a:r>
            <a:endParaRPr lang="en-US" dirty="0"/>
          </a:p>
          <a:p>
            <a:r>
              <a:rPr lang="en-US" dirty="0">
                <a:solidFill>
                  <a:srgbClr val="FF0000"/>
                </a:solidFill>
              </a:rPr>
              <a:t>N-acetylcysteine (NAC)</a:t>
            </a:r>
            <a:r>
              <a:rPr lang="en-US" dirty="0"/>
              <a:t>(3,600mg/day), restores glutamate homeostasis and appears to be a potential new treatment for substance dependence. (N=22)</a:t>
            </a:r>
            <a:endParaRPr lang="en-US" dirty="0">
              <a:solidFill>
                <a:srgbClr val="00B0F0"/>
              </a:solidFill>
            </a:endParaRPr>
          </a:p>
          <a:p>
            <a:pPr marL="0" indent="0">
              <a:buNone/>
            </a:pPr>
            <a:endParaRPr lang="en-US" u="sng" dirty="0">
              <a:solidFill>
                <a:srgbClr val="00B0F0"/>
              </a:solidFill>
            </a:endParaRPr>
          </a:p>
          <a:p>
            <a:r>
              <a:rPr lang="en-US" u="sng" dirty="0">
                <a:solidFill>
                  <a:srgbClr val="FF0000"/>
                </a:solidFill>
              </a:rPr>
              <a:t>NAC </a:t>
            </a:r>
            <a:r>
              <a:rPr lang="en-US" b="1" dirty="0"/>
              <a:t>might be a promising new treatment option for relapse prevention in nicotine dependence.</a:t>
            </a:r>
          </a:p>
          <a:p>
            <a:pPr marL="0" indent="0">
              <a:buNone/>
            </a:pPr>
            <a:endParaRPr lang="en-US" sz="2000" b="1" dirty="0"/>
          </a:p>
          <a:p>
            <a:pPr marL="0" indent="0">
              <a:buNone/>
            </a:pPr>
            <a:endParaRPr lang="en-US" sz="2000" b="1" dirty="0"/>
          </a:p>
          <a:p>
            <a:r>
              <a:rPr lang="en-US" sz="1400" dirty="0" err="1">
                <a:hlinkClick r:id="rId2"/>
              </a:rPr>
              <a:t>Schmaal</a:t>
            </a:r>
            <a:r>
              <a:rPr lang="en-US" sz="1400" dirty="0">
                <a:hlinkClick r:id="rId2"/>
              </a:rPr>
              <a:t> L</a:t>
            </a:r>
            <a:r>
              <a:rPr lang="en-US" sz="1400" baseline="30000" dirty="0"/>
              <a:t>1</a:t>
            </a:r>
            <a:r>
              <a:rPr lang="en-US" sz="1400" dirty="0"/>
              <a:t>, </a:t>
            </a:r>
            <a:r>
              <a:rPr lang="en-US" sz="1400" dirty="0" err="1">
                <a:hlinkClick r:id="rId3"/>
              </a:rPr>
              <a:t>Berk</a:t>
            </a:r>
            <a:r>
              <a:rPr lang="en-US" sz="1400" dirty="0">
                <a:hlinkClick r:id="rId3"/>
              </a:rPr>
              <a:t> L</a:t>
            </a:r>
            <a:r>
              <a:rPr lang="en-US" sz="1400" dirty="0"/>
              <a:t>, </a:t>
            </a:r>
            <a:r>
              <a:rPr lang="en-US" sz="1400" dirty="0" err="1">
                <a:hlinkClick r:id="rId4"/>
              </a:rPr>
              <a:t>Hulstijn</a:t>
            </a:r>
            <a:r>
              <a:rPr lang="en-US" sz="1400" dirty="0">
                <a:hlinkClick r:id="rId4"/>
              </a:rPr>
              <a:t> KP</a:t>
            </a:r>
            <a:r>
              <a:rPr lang="en-US" sz="1400" dirty="0"/>
              <a:t>, et al. </a:t>
            </a:r>
            <a:r>
              <a:rPr lang="en-US" sz="1400" b="1" dirty="0"/>
              <a:t>Efficacy of N-acetylcysteine in the treatment of nicotine dependence: a double-blind placebo-controlled pilot study. </a:t>
            </a:r>
            <a:r>
              <a:rPr lang="en-US" sz="1400" dirty="0"/>
              <a:t>. </a:t>
            </a:r>
            <a:r>
              <a:rPr lang="en-US" sz="1400" dirty="0" err="1">
                <a:hlinkClick r:id="rId5" tooltip="European addiction research."/>
              </a:rPr>
              <a:t>Eur</a:t>
            </a:r>
            <a:r>
              <a:rPr lang="en-US" sz="1400" dirty="0">
                <a:hlinkClick r:id="rId5" tooltip="European addiction research."/>
              </a:rPr>
              <a:t> Addict Res.</a:t>
            </a:r>
            <a:r>
              <a:rPr lang="en-US" sz="1400" dirty="0"/>
              <a:t> 2011;17(4):211-6.</a:t>
            </a:r>
            <a:endParaRPr lang="en-US" sz="1400" b="1" dirty="0"/>
          </a:p>
          <a:p>
            <a:endParaRPr lang="en-US" dirty="0"/>
          </a:p>
          <a:p>
            <a:pPr marL="0" indent="0">
              <a:buNone/>
            </a:pPr>
            <a:r>
              <a:rPr lang="en-US" dirty="0"/>
              <a:t> </a:t>
            </a:r>
          </a:p>
        </p:txBody>
      </p:sp>
      <p:sp>
        <p:nvSpPr>
          <p:cNvPr id="4" name="Date Placeholder 3"/>
          <p:cNvSpPr>
            <a:spLocks noGrp="1"/>
          </p:cNvSpPr>
          <p:nvPr>
            <p:ph type="dt" sz="half" idx="10"/>
          </p:nvPr>
        </p:nvSpPr>
        <p:spPr>
          <a:xfrm>
            <a:off x="457200" y="6356350"/>
            <a:ext cx="5151120"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62</a:t>
            </a:fld>
            <a:endParaRPr lang="en-US"/>
          </a:p>
        </p:txBody>
      </p:sp>
    </p:spTree>
    <p:extLst>
      <p:ext uri="{BB962C8B-B14F-4D97-AF65-F5344CB8AC3E}">
        <p14:creationId xmlns:p14="http://schemas.microsoft.com/office/powerpoint/2010/main" val="284693021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NAC</a:t>
            </a:r>
          </a:p>
        </p:txBody>
      </p:sp>
      <p:sp>
        <p:nvSpPr>
          <p:cNvPr id="3" name="Content Placeholder 2"/>
          <p:cNvSpPr>
            <a:spLocks noGrp="1"/>
          </p:cNvSpPr>
          <p:nvPr>
            <p:ph idx="1"/>
          </p:nvPr>
        </p:nvSpPr>
        <p:spPr>
          <a:xfrm>
            <a:off x="457200" y="1661160"/>
            <a:ext cx="8229600" cy="4853940"/>
          </a:xfrm>
        </p:spPr>
        <p:txBody>
          <a:bodyPr>
            <a:normAutofit fontScale="55000" lnSpcReduction="20000"/>
          </a:bodyPr>
          <a:lstStyle/>
          <a:p>
            <a:pPr>
              <a:lnSpc>
                <a:spcPct val="120000"/>
              </a:lnSpc>
              <a:spcBef>
                <a:spcPts val="0"/>
              </a:spcBef>
            </a:pPr>
            <a:r>
              <a:rPr lang="en-US" dirty="0"/>
              <a:t>Smokers in the </a:t>
            </a:r>
            <a:r>
              <a:rPr lang="en-US" dirty="0">
                <a:solidFill>
                  <a:srgbClr val="FF0000"/>
                </a:solidFill>
              </a:rPr>
              <a:t>N-Acetylcysteine</a:t>
            </a:r>
            <a:r>
              <a:rPr lang="en-US" dirty="0"/>
              <a:t> (1,200mg bid),  group (n=8) maintained abstinence, reported less craving and higher positive affect (p&lt;0.01, each group).</a:t>
            </a:r>
          </a:p>
          <a:p>
            <a:pPr marL="0" indent="0">
              <a:lnSpc>
                <a:spcPct val="120000"/>
              </a:lnSpc>
              <a:spcBef>
                <a:spcPts val="0"/>
              </a:spcBef>
              <a:buNone/>
            </a:pPr>
            <a:endParaRPr lang="en-US" dirty="0"/>
          </a:p>
          <a:p>
            <a:r>
              <a:rPr lang="en-US" dirty="0"/>
              <a:t>NAC maintained abstinence, reported less craving and positive affect (all P’s &lt;0.01) for 3 ½ days.</a:t>
            </a:r>
          </a:p>
          <a:p>
            <a:pPr marL="0" indent="0">
              <a:buNone/>
            </a:pPr>
            <a:endParaRPr lang="en-US" dirty="0"/>
          </a:p>
          <a:p>
            <a:r>
              <a:rPr lang="en-US" b="1" dirty="0"/>
              <a:t>NAC may positively affect dysregulated cortico-striatal connectivity, restructure reward processing and help to maintain abstinence immediately following a quit attempt</a:t>
            </a:r>
            <a:r>
              <a:rPr lang="en-US" dirty="0"/>
              <a:t>. </a:t>
            </a:r>
          </a:p>
          <a:p>
            <a:pPr>
              <a:lnSpc>
                <a:spcPct val="120000"/>
              </a:lnSpc>
              <a:spcBef>
                <a:spcPts val="0"/>
              </a:spcBef>
            </a:pPr>
            <a:endParaRPr lang="en-US" dirty="0"/>
          </a:p>
          <a:p>
            <a:pPr marL="0" indent="0">
              <a:lnSpc>
                <a:spcPct val="120000"/>
              </a:lnSpc>
              <a:spcBef>
                <a:spcPts val="0"/>
              </a:spcBef>
              <a:buNone/>
            </a:pPr>
            <a:r>
              <a:rPr lang="en-US" b="1" dirty="0"/>
              <a:t>  </a:t>
            </a:r>
            <a:endParaRPr lang="en-US" u="sng" dirty="0"/>
          </a:p>
          <a:p>
            <a:pPr>
              <a:lnSpc>
                <a:spcPct val="120000"/>
              </a:lnSpc>
              <a:spcBef>
                <a:spcPts val="0"/>
              </a:spcBef>
            </a:pPr>
            <a:r>
              <a:rPr lang="en-US" dirty="0">
                <a:solidFill>
                  <a:srgbClr val="FF0000"/>
                </a:solidFill>
              </a:rPr>
              <a:t>NAC </a:t>
            </a:r>
            <a:r>
              <a:rPr lang="en-US" dirty="0"/>
              <a:t>might be </a:t>
            </a:r>
            <a:r>
              <a:rPr lang="en-US" b="1" dirty="0"/>
              <a:t>a promising new treatment option for relapse prevention</a:t>
            </a:r>
            <a:r>
              <a:rPr lang="en-US" dirty="0"/>
              <a:t> in nicotine dependence.</a:t>
            </a:r>
          </a:p>
          <a:p>
            <a:pPr>
              <a:lnSpc>
                <a:spcPct val="120000"/>
              </a:lnSpc>
              <a:spcBef>
                <a:spcPts val="0"/>
              </a:spcBef>
            </a:pPr>
            <a:endParaRPr lang="en-US" dirty="0"/>
          </a:p>
          <a:p>
            <a:pPr>
              <a:lnSpc>
                <a:spcPct val="120000"/>
              </a:lnSpc>
              <a:spcBef>
                <a:spcPts val="0"/>
              </a:spcBef>
            </a:pPr>
            <a:r>
              <a:rPr lang="en-US" sz="1700" dirty="0" err="1">
                <a:hlinkClick r:id="rId2"/>
              </a:rPr>
              <a:t>Froeliger</a:t>
            </a:r>
            <a:r>
              <a:rPr lang="en-US" sz="1700" dirty="0">
                <a:hlinkClick r:id="rId2"/>
              </a:rPr>
              <a:t> B</a:t>
            </a:r>
            <a:r>
              <a:rPr lang="en-US" sz="1700" baseline="30000" dirty="0"/>
              <a:t>1</a:t>
            </a:r>
            <a:r>
              <a:rPr lang="en-US" sz="1700" dirty="0"/>
              <a:t>, </a:t>
            </a:r>
            <a:r>
              <a:rPr lang="en-US" sz="1700" dirty="0">
                <a:hlinkClick r:id="rId3"/>
              </a:rPr>
              <a:t>McConnell PA</a:t>
            </a:r>
            <a:r>
              <a:rPr lang="en-US" sz="1700" baseline="30000" dirty="0"/>
              <a:t>2</a:t>
            </a:r>
            <a:r>
              <a:rPr lang="en-US" sz="1700" dirty="0"/>
              <a:t>, </a:t>
            </a:r>
            <a:r>
              <a:rPr lang="en-US" sz="1700" dirty="0" err="1">
                <a:hlinkClick r:id="rId4"/>
              </a:rPr>
              <a:t>Stankeviciute</a:t>
            </a:r>
            <a:r>
              <a:rPr lang="en-US" sz="1700" dirty="0">
                <a:hlinkClick r:id="rId4"/>
              </a:rPr>
              <a:t> N</a:t>
            </a:r>
            <a:r>
              <a:rPr lang="en-US" sz="1700" dirty="0"/>
              <a:t>, et al. </a:t>
            </a:r>
            <a:r>
              <a:rPr lang="en-US" sz="1700" b="1" dirty="0"/>
              <a:t>The effects of N-Acetylcysteine on </a:t>
            </a:r>
            <a:r>
              <a:rPr lang="en-US" sz="1700" b="1" dirty="0" err="1"/>
              <a:t>frontostriatal</a:t>
            </a:r>
            <a:r>
              <a:rPr lang="en-US" sz="1700" b="1" dirty="0"/>
              <a:t> resting-state functional connectivity, withdrawal symptoms and smoking abstinence: A double-blind, placebo-controlled fMRI pilot study.</a:t>
            </a:r>
            <a:r>
              <a:rPr lang="en-US" sz="1700" dirty="0">
                <a:hlinkClick r:id="rId5" tooltip="Drug and alcohol dependence."/>
              </a:rPr>
              <a:t> Drug Alcohol Depend.</a:t>
            </a:r>
            <a:r>
              <a:rPr lang="en-US" sz="1700" dirty="0"/>
              <a:t> 2015 Nov 1;156:234-42. </a:t>
            </a:r>
            <a:endParaRPr lang="en-US" sz="1700" b="1" dirty="0"/>
          </a:p>
          <a:p>
            <a:pPr>
              <a:lnSpc>
                <a:spcPct val="120000"/>
              </a:lnSpc>
              <a:spcBef>
                <a:spcPts val="0"/>
              </a:spcBef>
            </a:pPr>
            <a:endParaRPr lang="en-US" dirty="0"/>
          </a:p>
          <a:p>
            <a:pPr>
              <a:lnSpc>
                <a:spcPct val="120000"/>
              </a:lnSpc>
              <a:spcBef>
                <a:spcPts val="0"/>
              </a:spcBef>
            </a:pPr>
            <a:endParaRPr lang="en-US" dirty="0"/>
          </a:p>
          <a:p>
            <a:pPr>
              <a:lnSpc>
                <a:spcPct val="120000"/>
              </a:lnSpc>
              <a:spcBef>
                <a:spcPts val="0"/>
              </a:spcBef>
            </a:pPr>
            <a:endParaRPr lang="en-US" dirty="0"/>
          </a:p>
        </p:txBody>
      </p:sp>
      <p:sp>
        <p:nvSpPr>
          <p:cNvPr id="4" name="Date Placeholder 3"/>
          <p:cNvSpPr>
            <a:spLocks noGrp="1"/>
          </p:cNvSpPr>
          <p:nvPr>
            <p:ph type="dt" sz="half" idx="10"/>
          </p:nvPr>
        </p:nvSpPr>
        <p:spPr>
          <a:xfrm>
            <a:off x="457200" y="6356350"/>
            <a:ext cx="5543006"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63</a:t>
            </a:fld>
            <a:endParaRPr lang="en-US"/>
          </a:p>
        </p:txBody>
      </p:sp>
    </p:spTree>
    <p:extLst>
      <p:ext uri="{BB962C8B-B14F-4D97-AF65-F5344CB8AC3E}">
        <p14:creationId xmlns:p14="http://schemas.microsoft.com/office/powerpoint/2010/main" val="184029650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65C2D-E95D-484A-A0C8-EFF45A806842}"/>
              </a:ext>
            </a:extLst>
          </p:cNvPr>
          <p:cNvSpPr>
            <a:spLocks noGrp="1"/>
          </p:cNvSpPr>
          <p:nvPr>
            <p:ph type="title"/>
          </p:nvPr>
        </p:nvSpPr>
        <p:spPr/>
        <p:txBody>
          <a:bodyPr/>
          <a:lstStyle/>
          <a:p>
            <a:r>
              <a:rPr lang="en-US" dirty="0"/>
              <a:t>NAC</a:t>
            </a:r>
          </a:p>
        </p:txBody>
      </p:sp>
      <p:sp>
        <p:nvSpPr>
          <p:cNvPr id="3" name="Content Placeholder 2">
            <a:extLst>
              <a:ext uri="{FF2B5EF4-FFF2-40B4-BE49-F238E27FC236}">
                <a16:creationId xmlns:a16="http://schemas.microsoft.com/office/drawing/2014/main" id="{1DAA4326-B8DD-4759-8ADB-0542DA0637C1}"/>
              </a:ext>
            </a:extLst>
          </p:cNvPr>
          <p:cNvSpPr>
            <a:spLocks noGrp="1"/>
          </p:cNvSpPr>
          <p:nvPr>
            <p:ph idx="1"/>
          </p:nvPr>
        </p:nvSpPr>
        <p:spPr/>
        <p:txBody>
          <a:bodyPr>
            <a:normAutofit fontScale="92500"/>
          </a:bodyPr>
          <a:lstStyle/>
          <a:p>
            <a:pPr marL="0" indent="0">
              <a:buNone/>
            </a:pPr>
            <a:endParaRPr lang="en-US" sz="2800" b="0" i="0" dirty="0">
              <a:solidFill>
                <a:srgbClr val="212121"/>
              </a:solidFill>
              <a:effectLst/>
              <a:latin typeface="BlinkMacSystemFont"/>
            </a:endParaRPr>
          </a:p>
          <a:p>
            <a:pPr marL="0" indent="0">
              <a:buNone/>
            </a:pPr>
            <a:r>
              <a:rPr lang="en-US" sz="2400" b="0" i="0" dirty="0">
                <a:solidFill>
                  <a:srgbClr val="212121"/>
                </a:solidFill>
                <a:effectLst/>
                <a:latin typeface="BlinkMacSystemFont"/>
              </a:rPr>
              <a:t>This randomized controlled trial examined the efficacy and safety of </a:t>
            </a:r>
            <a:r>
              <a:rPr lang="en-US" sz="2400" b="0" i="0" dirty="0">
                <a:solidFill>
                  <a:srgbClr val="FF0000"/>
                </a:solidFill>
                <a:effectLst/>
                <a:latin typeface="BlinkMacSystemFont"/>
              </a:rPr>
              <a:t>N-acetylcysteine</a:t>
            </a:r>
            <a:r>
              <a:rPr lang="en-US" sz="2400" b="0" i="0" dirty="0">
                <a:solidFill>
                  <a:srgbClr val="212121"/>
                </a:solidFill>
                <a:effectLst/>
                <a:latin typeface="BlinkMacSystemFont"/>
              </a:rPr>
              <a:t> </a:t>
            </a:r>
            <a:r>
              <a:rPr lang="en-US" sz="2400" b="1" i="0" dirty="0">
                <a:solidFill>
                  <a:srgbClr val="212121"/>
                </a:solidFill>
                <a:effectLst/>
                <a:latin typeface="BlinkMacSystemFont"/>
              </a:rPr>
              <a:t>as an adjunctive treatment for smoking cessation</a:t>
            </a:r>
            <a:r>
              <a:rPr lang="en-US" sz="2400" b="0" i="0" dirty="0">
                <a:solidFill>
                  <a:srgbClr val="212121"/>
                </a:solidFill>
                <a:effectLst/>
                <a:latin typeface="BlinkMacSystemFont"/>
              </a:rPr>
              <a:t>.</a:t>
            </a:r>
            <a:endParaRPr lang="en-US" sz="2400" dirty="0">
              <a:solidFill>
                <a:srgbClr val="212121"/>
              </a:solidFill>
              <a:latin typeface="BlinkMacSystemFont"/>
            </a:endParaRPr>
          </a:p>
          <a:p>
            <a:pPr marL="0" indent="0">
              <a:buNone/>
            </a:pPr>
            <a:r>
              <a:rPr lang="en-US" sz="2400" b="0" i="0" dirty="0">
                <a:solidFill>
                  <a:srgbClr val="212121"/>
                </a:solidFill>
                <a:effectLst/>
                <a:latin typeface="BlinkMacSystemFont"/>
              </a:rPr>
              <a:t>First-line treatment for smoking cessation plus adjunctive N-acetylcysteine or placebo significantly reduced exhaled carbon monoxide (</a:t>
            </a:r>
            <a:r>
              <a:rPr lang="en-US" sz="2400" b="0" i="0" dirty="0" err="1">
                <a:solidFill>
                  <a:srgbClr val="212121"/>
                </a:solidFill>
                <a:effectLst/>
                <a:latin typeface="BlinkMacSystemFont"/>
              </a:rPr>
              <a:t>Coexh</a:t>
            </a:r>
            <a:r>
              <a:rPr lang="en-US" sz="2400" b="0" i="0" dirty="0">
                <a:solidFill>
                  <a:srgbClr val="212121"/>
                </a:solidFill>
                <a:effectLst/>
                <a:latin typeface="BlinkMacSystemFont"/>
              </a:rPr>
              <a:t>) (p &lt; 0.01) N=34.</a:t>
            </a:r>
          </a:p>
          <a:p>
            <a:pPr marL="0" indent="0">
              <a:buNone/>
            </a:pPr>
            <a:r>
              <a:rPr lang="en-US" sz="2800" b="0" i="0" dirty="0">
                <a:solidFill>
                  <a:srgbClr val="212121"/>
                </a:solidFill>
                <a:effectLst/>
                <a:latin typeface="BlinkMacSystemFont"/>
              </a:rPr>
              <a:t>These findings </a:t>
            </a:r>
            <a:r>
              <a:rPr lang="en-US" sz="2800" b="1" i="0" dirty="0">
                <a:solidFill>
                  <a:srgbClr val="212121"/>
                </a:solidFill>
                <a:effectLst/>
                <a:latin typeface="BlinkMacSystemFont"/>
              </a:rPr>
              <a:t>highlight the need to associate </a:t>
            </a:r>
            <a:r>
              <a:rPr lang="en-US" sz="2800" b="1" i="0" dirty="0">
                <a:solidFill>
                  <a:srgbClr val="FF0000"/>
                </a:solidFill>
                <a:effectLst/>
                <a:latin typeface="BlinkMacSystemFont"/>
              </a:rPr>
              <a:t>N-acetylcysteine</a:t>
            </a:r>
            <a:r>
              <a:rPr lang="en-US" sz="2800" b="1" i="0" dirty="0">
                <a:solidFill>
                  <a:srgbClr val="212121"/>
                </a:solidFill>
                <a:effectLst/>
                <a:latin typeface="BlinkMacSystemFont"/>
              </a:rPr>
              <a:t> with first-line treatment for smoking cessation</a:t>
            </a:r>
            <a:r>
              <a:rPr lang="en-US" sz="2800" b="0" i="0" dirty="0">
                <a:solidFill>
                  <a:srgbClr val="212121"/>
                </a:solidFill>
                <a:effectLst/>
                <a:latin typeface="BlinkMacSystemFont"/>
              </a:rPr>
              <a:t>, since combined treatment may affect inflammation and metabolism components.</a:t>
            </a:r>
          </a:p>
          <a:p>
            <a:pPr algn="l"/>
            <a:r>
              <a:rPr lang="en-US" sz="1300" b="0" i="0" u="none" strike="noStrike" dirty="0">
                <a:solidFill>
                  <a:srgbClr val="0071BC"/>
                </a:solidFill>
                <a:effectLst/>
                <a:latin typeface="BlinkMacSystemFont"/>
                <a:hlinkClick r:id="rId2"/>
              </a:rPr>
              <a:t>Regina C B R Machado</a:t>
            </a:r>
            <a:r>
              <a:rPr lang="en-US" sz="1300" b="0" i="0" baseline="30000" dirty="0">
                <a:solidFill>
                  <a:srgbClr val="5B616B"/>
                </a:solidFill>
                <a:effectLst/>
                <a:latin typeface="BlinkMacSystemFont"/>
              </a:rPr>
              <a:t> </a:t>
            </a:r>
            <a:r>
              <a:rPr lang="en-US" sz="1300" b="0" i="0" u="none" strike="noStrike" baseline="30000" dirty="0">
                <a:solidFill>
                  <a:srgbClr val="323A45"/>
                </a:solidFill>
                <a:effectLst/>
                <a:latin typeface="BlinkMacSystemFont"/>
                <a:hlinkClick r:id="rId3"/>
              </a:rPr>
              <a:t>1</a:t>
            </a:r>
            <a:r>
              <a:rPr lang="en-US" sz="1300" b="0" i="0" baseline="30000" dirty="0">
                <a:solidFill>
                  <a:srgbClr val="5B616B"/>
                </a:solidFill>
                <a:effectLst/>
                <a:latin typeface="BlinkMacSystemFont"/>
              </a:rPr>
              <a:t> </a:t>
            </a:r>
            <a:r>
              <a:rPr lang="en-US" sz="1300" b="0" i="0" u="none" strike="noStrike" baseline="30000" dirty="0">
                <a:solidFill>
                  <a:srgbClr val="323A45"/>
                </a:solidFill>
                <a:effectLst/>
                <a:latin typeface="BlinkMacSystemFont"/>
                <a:hlinkClick r:id="rId4"/>
              </a:rPr>
              <a:t>2</a:t>
            </a:r>
            <a:r>
              <a:rPr lang="en-US" sz="1300" b="0" i="0" dirty="0">
                <a:solidFill>
                  <a:srgbClr val="5B616B"/>
                </a:solidFill>
                <a:effectLst/>
                <a:latin typeface="BlinkMacSystemFont"/>
              </a:rPr>
              <a:t>, </a:t>
            </a:r>
            <a:r>
              <a:rPr lang="en-US" sz="1300" b="0" i="0" u="none" strike="noStrike" dirty="0">
                <a:solidFill>
                  <a:srgbClr val="0071BC"/>
                </a:solidFill>
                <a:effectLst/>
                <a:latin typeface="BlinkMacSystemFont"/>
                <a:hlinkClick r:id="rId5"/>
              </a:rPr>
              <a:t>Heber O Vargas</a:t>
            </a:r>
            <a:r>
              <a:rPr lang="en-US" sz="1300" b="0" i="0" baseline="30000" dirty="0">
                <a:solidFill>
                  <a:srgbClr val="5B616B"/>
                </a:solidFill>
                <a:effectLst/>
                <a:latin typeface="BlinkMacSystemFont"/>
              </a:rPr>
              <a:t> </a:t>
            </a:r>
            <a:r>
              <a:rPr lang="en-US" sz="1300" b="0" i="0" u="none" strike="noStrike" baseline="30000" dirty="0">
                <a:solidFill>
                  <a:srgbClr val="323A45"/>
                </a:solidFill>
                <a:effectLst/>
                <a:latin typeface="BlinkMacSystemFont"/>
                <a:hlinkClick r:id="rId3"/>
              </a:rPr>
              <a:t>1</a:t>
            </a:r>
            <a:r>
              <a:rPr lang="en-US" sz="1300" b="0" i="0" baseline="30000" dirty="0">
                <a:solidFill>
                  <a:srgbClr val="5B616B"/>
                </a:solidFill>
                <a:effectLst/>
                <a:latin typeface="BlinkMacSystemFont"/>
              </a:rPr>
              <a:t> </a:t>
            </a:r>
            <a:r>
              <a:rPr lang="en-US" sz="1300" b="0" i="0" u="none" strike="noStrike" baseline="30000" dirty="0">
                <a:solidFill>
                  <a:srgbClr val="323A45"/>
                </a:solidFill>
                <a:effectLst/>
                <a:latin typeface="BlinkMacSystemFont"/>
                <a:hlinkClick r:id="rId6"/>
              </a:rPr>
              <a:t>3</a:t>
            </a:r>
            <a:r>
              <a:rPr lang="en-US" sz="1300" b="0" i="0" dirty="0">
                <a:solidFill>
                  <a:srgbClr val="5B616B"/>
                </a:solidFill>
                <a:effectLst/>
                <a:latin typeface="BlinkMacSystemFont"/>
              </a:rPr>
              <a:t>, </a:t>
            </a:r>
            <a:r>
              <a:rPr lang="en-US" sz="1300" dirty="0">
                <a:solidFill>
                  <a:srgbClr val="0071BC"/>
                </a:solidFill>
                <a:latin typeface="BlinkMacSystemFont"/>
              </a:rPr>
              <a:t>Marcela M </a:t>
            </a:r>
            <a:r>
              <a:rPr lang="en-US" sz="1300" dirty="0" err="1">
                <a:solidFill>
                  <a:srgbClr val="0071BC"/>
                </a:solidFill>
                <a:latin typeface="BlinkMacSystemFont"/>
              </a:rPr>
              <a:t>Baracat</a:t>
            </a:r>
            <a:r>
              <a:rPr lang="en-US" sz="1300" dirty="0">
                <a:solidFill>
                  <a:srgbClr val="0071BC"/>
                </a:solidFill>
                <a:latin typeface="BlinkMacSystemFont"/>
              </a:rPr>
              <a:t>, et al. N-acetylcysteine as an adjunctive treatment for smoking cessation: a randomized clinical trial. </a:t>
            </a:r>
            <a:r>
              <a:rPr lang="en-US" sz="1300" dirty="0" err="1">
                <a:solidFill>
                  <a:srgbClr val="0071BC"/>
                </a:solidFill>
                <a:latin typeface="BlinkMacSystemFont"/>
              </a:rPr>
              <a:t>Braz</a:t>
            </a:r>
            <a:r>
              <a:rPr lang="en-US" sz="1300" dirty="0">
                <a:solidFill>
                  <a:srgbClr val="0071BC"/>
                </a:solidFill>
                <a:latin typeface="BlinkMacSystemFont"/>
              </a:rPr>
              <a:t> J Psychiatry. Sept-Oct 2020;42(5):519-526</a:t>
            </a:r>
            <a:endParaRPr lang="en-US" sz="1300" b="0" i="0" dirty="0">
              <a:solidFill>
                <a:srgbClr val="5B616B"/>
              </a:solidFill>
              <a:effectLst/>
              <a:latin typeface="BlinkMacSystemFont"/>
            </a:endParaRPr>
          </a:p>
          <a:p>
            <a:pPr marL="0" indent="0">
              <a:buNone/>
            </a:pPr>
            <a:endParaRPr lang="en-US" sz="4400" b="1" dirty="0"/>
          </a:p>
        </p:txBody>
      </p:sp>
      <p:sp>
        <p:nvSpPr>
          <p:cNvPr id="4" name="Date Placeholder 3">
            <a:extLst>
              <a:ext uri="{FF2B5EF4-FFF2-40B4-BE49-F238E27FC236}">
                <a16:creationId xmlns:a16="http://schemas.microsoft.com/office/drawing/2014/main" id="{455A9AD4-F8C5-44F2-8DA0-9B980E3865FE}"/>
              </a:ext>
            </a:extLst>
          </p:cNvPr>
          <p:cNvSpPr>
            <a:spLocks noGrp="1"/>
          </p:cNvSpPr>
          <p:nvPr>
            <p:ph type="dt" sz="half" idx="10"/>
          </p:nvPr>
        </p:nvSpPr>
        <p:spPr>
          <a:xfrm>
            <a:off x="457199" y="6356350"/>
            <a:ext cx="5020491"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06C14140-DBC4-47AC-A349-5220118633C4}"/>
              </a:ext>
            </a:extLst>
          </p:cNvPr>
          <p:cNvSpPr>
            <a:spLocks noGrp="1"/>
          </p:cNvSpPr>
          <p:nvPr>
            <p:ph type="sldNum" sz="quarter" idx="12"/>
          </p:nvPr>
        </p:nvSpPr>
        <p:spPr/>
        <p:txBody>
          <a:bodyPr/>
          <a:lstStyle/>
          <a:p>
            <a:fld id="{B6F15528-21DE-4FAA-801E-634DDDAF4B2B}" type="slidenum">
              <a:rPr lang="en-US" smtClean="0"/>
              <a:pPr/>
              <a:t>64</a:t>
            </a:fld>
            <a:endParaRPr lang="en-US"/>
          </a:p>
        </p:txBody>
      </p:sp>
      <p:sp>
        <p:nvSpPr>
          <p:cNvPr id="8" name="Rectangle 3">
            <a:extLst>
              <a:ext uri="{FF2B5EF4-FFF2-40B4-BE49-F238E27FC236}">
                <a16:creationId xmlns:a16="http://schemas.microsoft.com/office/drawing/2014/main" id="{C02D856F-E61B-46ED-931F-3784D80591D1}"/>
              </a:ext>
            </a:extLst>
          </p:cNvPr>
          <p:cNvSpPr>
            <a:spLocks noChangeArrowheads="1"/>
          </p:cNvSpPr>
          <p:nvPr/>
        </p:nvSpPr>
        <p:spPr bwMode="auto">
          <a:xfrm>
            <a:off x="0" y="0"/>
            <a:ext cx="9144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a:ln>
                <a:noFill/>
              </a:ln>
              <a:solidFill>
                <a:srgbClr val="5B616B"/>
              </a:solidFill>
              <a:effectLst/>
              <a:latin typeface="BlinkMacSystemFon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a:ln>
                  <a:noFill/>
                </a:ln>
                <a:solidFill>
                  <a:srgbClr val="0071BC"/>
                </a:solidFill>
                <a:effectLst/>
                <a:latin typeface="BlinkMacSystemFont"/>
              </a:rPr>
              <a:t>. </a:t>
            </a:r>
            <a:r>
              <a:rPr kumimoji="0" lang="en-US" altLang="en-US" sz="1200" b="0" i="0" u="none" strike="noStrike" cap="none" normalizeH="0" baseline="0">
                <a:ln>
                  <a:noFill/>
                </a:ln>
                <a:solidFill>
                  <a:srgbClr val="5B616B"/>
                </a:solidFill>
                <a:effectLst/>
                <a:latin typeface="BlinkMacSystemFont"/>
              </a:rPr>
              <a:t>Sep-Oct 2020;42(5):519-526.</a:t>
            </a:r>
            <a:r>
              <a:rPr kumimoji="0" lang="en-US" altLang="en-US" sz="6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 name="Rectangle 4">
            <a:extLst>
              <a:ext uri="{FF2B5EF4-FFF2-40B4-BE49-F238E27FC236}">
                <a16:creationId xmlns:a16="http://schemas.microsoft.com/office/drawing/2014/main" id="{77379A74-DE25-46F6-A72B-782E6FBCCD7B}"/>
              </a:ext>
            </a:extLst>
          </p:cNvPr>
          <p:cNvSpPr>
            <a:spLocks noChangeArrowheads="1"/>
          </p:cNvSpPr>
          <p:nvPr/>
        </p:nvSpPr>
        <p:spPr bwMode="auto">
          <a:xfrm>
            <a:off x="152400" y="152400"/>
            <a:ext cx="9144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a:ln>
                <a:noFill/>
              </a:ln>
              <a:solidFill>
                <a:srgbClr val="5B616B"/>
              </a:solidFill>
              <a:effectLst/>
              <a:latin typeface="BlinkMacSystemFon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a:ln>
                  <a:noFill/>
                </a:ln>
                <a:solidFill>
                  <a:srgbClr val="0071BC"/>
                </a:solidFill>
                <a:effectLst/>
                <a:latin typeface="BlinkMacSystemFont"/>
              </a:rPr>
              <a:t>. </a:t>
            </a:r>
            <a:r>
              <a:rPr kumimoji="0" lang="en-US" altLang="en-US" sz="1200" b="0" i="0" u="none" strike="noStrike" cap="none" normalizeH="0" baseline="0">
                <a:ln>
                  <a:noFill/>
                </a:ln>
                <a:solidFill>
                  <a:srgbClr val="5B616B"/>
                </a:solidFill>
                <a:effectLst/>
                <a:latin typeface="BlinkMacSystemFont"/>
              </a:rPr>
              <a:t>Sep-Oct 2020;42(5):519-526.</a:t>
            </a:r>
            <a:r>
              <a:rPr kumimoji="0" lang="en-US" altLang="en-US" sz="6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 name="Rectangle 5">
            <a:extLst>
              <a:ext uri="{FF2B5EF4-FFF2-40B4-BE49-F238E27FC236}">
                <a16:creationId xmlns:a16="http://schemas.microsoft.com/office/drawing/2014/main" id="{C0D7F7B9-E0FB-4DDA-BC16-4F5D90A6022A}"/>
              </a:ext>
            </a:extLst>
          </p:cNvPr>
          <p:cNvSpPr>
            <a:spLocks noChangeArrowheads="1"/>
          </p:cNvSpPr>
          <p:nvPr/>
        </p:nvSpPr>
        <p:spPr bwMode="auto">
          <a:xfrm>
            <a:off x="304800" y="304800"/>
            <a:ext cx="9144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a:ln>
                <a:noFill/>
              </a:ln>
              <a:solidFill>
                <a:srgbClr val="5B616B"/>
              </a:solidFill>
              <a:effectLst/>
              <a:latin typeface="BlinkMacSystemFon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a:ln>
                  <a:noFill/>
                </a:ln>
                <a:solidFill>
                  <a:srgbClr val="0071BC"/>
                </a:solidFill>
                <a:effectLst/>
                <a:latin typeface="BlinkMacSystemFont"/>
              </a:rPr>
              <a:t>. </a:t>
            </a:r>
            <a:r>
              <a:rPr kumimoji="0" lang="en-US" altLang="en-US" sz="1200" b="0" i="0" u="none" strike="noStrike" cap="none" normalizeH="0" baseline="0">
                <a:ln>
                  <a:noFill/>
                </a:ln>
                <a:solidFill>
                  <a:srgbClr val="5B616B"/>
                </a:solidFill>
                <a:effectLst/>
                <a:latin typeface="BlinkMacSystemFont"/>
              </a:rPr>
              <a:t>Sep-Oct 2020;42(5):519-526.</a:t>
            </a:r>
            <a:r>
              <a:rPr kumimoji="0" lang="en-US" altLang="en-US" sz="6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0622102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8E3CD-6FF7-4AAC-9A49-4000A153A0A4}"/>
              </a:ext>
            </a:extLst>
          </p:cNvPr>
          <p:cNvSpPr>
            <a:spLocks noGrp="1"/>
          </p:cNvSpPr>
          <p:nvPr>
            <p:ph type="title"/>
          </p:nvPr>
        </p:nvSpPr>
        <p:spPr/>
        <p:txBody>
          <a:bodyPr/>
          <a:lstStyle/>
          <a:p>
            <a:r>
              <a:rPr lang="en-US" dirty="0"/>
              <a:t>NAC</a:t>
            </a:r>
          </a:p>
        </p:txBody>
      </p:sp>
      <p:sp>
        <p:nvSpPr>
          <p:cNvPr id="3" name="Content Placeholder 2">
            <a:extLst>
              <a:ext uri="{FF2B5EF4-FFF2-40B4-BE49-F238E27FC236}">
                <a16:creationId xmlns:a16="http://schemas.microsoft.com/office/drawing/2014/main" id="{FB0592CC-616D-4758-932C-083285BC8764}"/>
              </a:ext>
            </a:extLst>
          </p:cNvPr>
          <p:cNvSpPr>
            <a:spLocks noGrp="1"/>
          </p:cNvSpPr>
          <p:nvPr>
            <p:ph idx="1"/>
          </p:nvPr>
        </p:nvSpPr>
        <p:spPr/>
        <p:txBody>
          <a:bodyPr>
            <a:normAutofit fontScale="85000" lnSpcReduction="20000"/>
          </a:bodyPr>
          <a:lstStyle/>
          <a:p>
            <a:r>
              <a:rPr lang="en-US" b="0" i="0" dirty="0">
                <a:solidFill>
                  <a:srgbClr val="212121"/>
                </a:solidFill>
                <a:effectLst/>
                <a:latin typeface="BlinkMacSystemFont"/>
              </a:rPr>
              <a:t>Oral </a:t>
            </a:r>
            <a:r>
              <a:rPr lang="en-US" b="0" i="0" dirty="0">
                <a:solidFill>
                  <a:srgbClr val="FF0000"/>
                </a:solidFill>
                <a:effectLst/>
                <a:latin typeface="BlinkMacSystemFont"/>
              </a:rPr>
              <a:t>N-acetylcysteine</a:t>
            </a:r>
            <a:r>
              <a:rPr lang="en-US" b="0" i="0" dirty="0">
                <a:solidFill>
                  <a:srgbClr val="212121"/>
                </a:solidFill>
                <a:effectLst/>
                <a:latin typeface="BlinkMacSystemFont"/>
              </a:rPr>
              <a:t> </a:t>
            </a:r>
            <a:r>
              <a:rPr lang="en-US" b="0" i="0" dirty="0">
                <a:solidFill>
                  <a:srgbClr val="FF0000"/>
                </a:solidFill>
                <a:effectLst/>
                <a:latin typeface="BlinkMacSystemFont"/>
              </a:rPr>
              <a:t>(NAC) </a:t>
            </a:r>
            <a:r>
              <a:rPr lang="en-US" b="0" i="0" dirty="0">
                <a:solidFill>
                  <a:srgbClr val="212121"/>
                </a:solidFill>
                <a:effectLst/>
                <a:latin typeface="BlinkMacSystemFont"/>
              </a:rPr>
              <a:t>(100 mg/kg) was administered daily to the animals to determine its effect on both chronic voluntary EtOH and nicotine intake, on EtOH relapse and nicotine-conditioned place preference (CPP) reinstatement. </a:t>
            </a:r>
          </a:p>
          <a:p>
            <a:r>
              <a:rPr lang="en-US" b="0" i="0" dirty="0">
                <a:solidFill>
                  <a:srgbClr val="212121"/>
                </a:solidFill>
                <a:effectLst/>
                <a:latin typeface="BlinkMacSystemFont"/>
              </a:rPr>
              <a:t>Oral </a:t>
            </a:r>
            <a:r>
              <a:rPr lang="en-US" b="0" i="0" dirty="0">
                <a:solidFill>
                  <a:srgbClr val="FF0000"/>
                </a:solidFill>
                <a:effectLst/>
                <a:latin typeface="BlinkMacSystemFont"/>
              </a:rPr>
              <a:t>NAC</a:t>
            </a:r>
            <a:r>
              <a:rPr lang="en-US" b="0" i="0" dirty="0">
                <a:solidFill>
                  <a:srgbClr val="212121"/>
                </a:solidFill>
                <a:effectLst/>
                <a:latin typeface="BlinkMacSystemFont"/>
              </a:rPr>
              <a:t> administration…markedly inhibited (90%) voluntary nicotine intake and fully suppressed nicotine-conditioned place preference reinstatement.</a:t>
            </a:r>
          </a:p>
          <a:p>
            <a:r>
              <a:rPr lang="en-US" b="0" i="0" dirty="0">
                <a:solidFill>
                  <a:srgbClr val="212121"/>
                </a:solidFill>
                <a:effectLst/>
                <a:latin typeface="BlinkMacSystemFont"/>
              </a:rPr>
              <a:t>Data indicate… </a:t>
            </a:r>
            <a:r>
              <a:rPr lang="en-US" b="1" i="0" dirty="0">
                <a:solidFill>
                  <a:srgbClr val="212121"/>
                </a:solidFill>
                <a:effectLst/>
                <a:latin typeface="BlinkMacSystemFont"/>
              </a:rPr>
              <a:t>the oral chronic administration of </a:t>
            </a:r>
            <a:r>
              <a:rPr lang="en-US" b="1" i="0" dirty="0">
                <a:solidFill>
                  <a:srgbClr val="FF0000"/>
                </a:solidFill>
                <a:effectLst/>
                <a:latin typeface="BlinkMacSystemFont"/>
              </a:rPr>
              <a:t>NAC</a:t>
            </a:r>
            <a:r>
              <a:rPr lang="en-US" b="1" i="0" dirty="0">
                <a:solidFill>
                  <a:srgbClr val="212121"/>
                </a:solidFill>
                <a:effectLst/>
                <a:latin typeface="BlinkMacSystemFont"/>
              </a:rPr>
              <a:t> may be of value in the concomitant treatment of alcohol and nicotine use disorders</a:t>
            </a:r>
            <a:r>
              <a:rPr lang="en-US" b="0" i="0" dirty="0">
                <a:solidFill>
                  <a:srgbClr val="212121"/>
                </a:solidFill>
                <a:effectLst/>
                <a:latin typeface="BlinkMacSystemFont"/>
              </a:rPr>
              <a:t>.</a:t>
            </a:r>
          </a:p>
          <a:p>
            <a:r>
              <a:rPr lang="en-US" sz="1400" b="0" i="0" dirty="0">
                <a:solidFill>
                  <a:srgbClr val="212121"/>
                </a:solidFill>
                <a:effectLst/>
                <a:latin typeface="+mn-lt"/>
              </a:rPr>
              <a:t>ME </a:t>
            </a:r>
            <a:r>
              <a:rPr lang="en-US" sz="1400" b="0" i="0" dirty="0" err="1">
                <a:solidFill>
                  <a:srgbClr val="212121"/>
                </a:solidFill>
                <a:effectLst/>
                <a:latin typeface="+mn-lt"/>
              </a:rPr>
              <a:t>Quintinella</a:t>
            </a:r>
            <a:r>
              <a:rPr lang="en-US" sz="1400" b="0" i="0" dirty="0">
                <a:solidFill>
                  <a:srgbClr val="212121"/>
                </a:solidFill>
                <a:effectLst/>
                <a:latin typeface="+mn-lt"/>
              </a:rPr>
              <a:t>, P Morales, F </a:t>
            </a:r>
            <a:r>
              <a:rPr lang="en-US" sz="1400" b="0" i="0" dirty="0" err="1">
                <a:solidFill>
                  <a:srgbClr val="212121"/>
                </a:solidFill>
                <a:effectLst/>
                <a:latin typeface="+mn-lt"/>
              </a:rPr>
              <a:t>Ezquer</a:t>
            </a:r>
            <a:r>
              <a:rPr lang="en-US" sz="1400" b="0" i="0" dirty="0">
                <a:solidFill>
                  <a:srgbClr val="212121"/>
                </a:solidFill>
                <a:effectLst/>
                <a:latin typeface="+mn-lt"/>
              </a:rPr>
              <a:t>, et al. </a:t>
            </a:r>
            <a:r>
              <a:rPr lang="en-US" sz="1400" b="1" i="0" dirty="0">
                <a:solidFill>
                  <a:srgbClr val="212121"/>
                </a:solidFill>
                <a:effectLst/>
                <a:latin typeface="+mn-lt"/>
              </a:rPr>
              <a:t>Commonality of Ethanol and Nicotine Reinforcement and Relapse in Wistar-Derived </a:t>
            </a:r>
            <a:r>
              <a:rPr lang="en-US" sz="1400" b="1" i="0" dirty="0" err="1">
                <a:solidFill>
                  <a:srgbClr val="212121"/>
                </a:solidFill>
                <a:effectLst/>
                <a:latin typeface="+mn-lt"/>
              </a:rPr>
              <a:t>UChB</a:t>
            </a:r>
            <a:r>
              <a:rPr lang="en-US" sz="1400" b="1" i="0" dirty="0">
                <a:solidFill>
                  <a:srgbClr val="212121"/>
                </a:solidFill>
                <a:effectLst/>
                <a:latin typeface="+mn-lt"/>
              </a:rPr>
              <a:t> Rats: Inhibition by N-Acetylcysteine. Alcohol Clin Exp Res 2018 October;42(10):1988-1999</a:t>
            </a:r>
          </a:p>
          <a:p>
            <a:endParaRPr lang="en-US" b="0" i="0" dirty="0">
              <a:solidFill>
                <a:srgbClr val="212121"/>
              </a:solidFill>
              <a:effectLst/>
              <a:latin typeface="BlinkMacSystemFont"/>
            </a:endParaRPr>
          </a:p>
          <a:p>
            <a:endParaRPr lang="en-US" dirty="0"/>
          </a:p>
        </p:txBody>
      </p:sp>
      <p:sp>
        <p:nvSpPr>
          <p:cNvPr id="4" name="Date Placeholder 3">
            <a:extLst>
              <a:ext uri="{FF2B5EF4-FFF2-40B4-BE49-F238E27FC236}">
                <a16:creationId xmlns:a16="http://schemas.microsoft.com/office/drawing/2014/main" id="{58510B82-5DFF-4EAA-BEB7-4A765AA54D81}"/>
              </a:ext>
            </a:extLst>
          </p:cNvPr>
          <p:cNvSpPr>
            <a:spLocks noGrp="1"/>
          </p:cNvSpPr>
          <p:nvPr>
            <p:ph type="dt" sz="half" idx="10"/>
          </p:nvPr>
        </p:nvSpPr>
        <p:spPr>
          <a:xfrm>
            <a:off x="457199" y="6356350"/>
            <a:ext cx="5220789"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459EBF51-A510-456D-87FC-024CCDC7F73E}"/>
              </a:ext>
            </a:extLst>
          </p:cNvPr>
          <p:cNvSpPr>
            <a:spLocks noGrp="1"/>
          </p:cNvSpPr>
          <p:nvPr>
            <p:ph type="sldNum" sz="quarter" idx="12"/>
          </p:nvPr>
        </p:nvSpPr>
        <p:spPr/>
        <p:txBody>
          <a:bodyPr/>
          <a:lstStyle/>
          <a:p>
            <a:fld id="{B6F15528-21DE-4FAA-801E-634DDDAF4B2B}" type="slidenum">
              <a:rPr lang="en-US" smtClean="0"/>
              <a:pPr/>
              <a:t>65</a:t>
            </a:fld>
            <a:endParaRPr lang="en-US"/>
          </a:p>
        </p:txBody>
      </p:sp>
    </p:spTree>
    <p:extLst>
      <p:ext uri="{BB962C8B-B14F-4D97-AF65-F5344CB8AC3E}">
        <p14:creationId xmlns:p14="http://schemas.microsoft.com/office/powerpoint/2010/main" val="400812450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E1214-3BAD-48CD-8B51-CF755F4FC9D0}"/>
              </a:ext>
            </a:extLst>
          </p:cNvPr>
          <p:cNvSpPr>
            <a:spLocks noGrp="1"/>
          </p:cNvSpPr>
          <p:nvPr>
            <p:ph type="title"/>
          </p:nvPr>
        </p:nvSpPr>
        <p:spPr/>
        <p:txBody>
          <a:bodyPr/>
          <a:lstStyle/>
          <a:p>
            <a:r>
              <a:rPr lang="en-US" dirty="0"/>
              <a:t>NAC</a:t>
            </a:r>
          </a:p>
        </p:txBody>
      </p:sp>
      <p:sp>
        <p:nvSpPr>
          <p:cNvPr id="3" name="Content Placeholder 2">
            <a:extLst>
              <a:ext uri="{FF2B5EF4-FFF2-40B4-BE49-F238E27FC236}">
                <a16:creationId xmlns:a16="http://schemas.microsoft.com/office/drawing/2014/main" id="{A29AAC12-8A86-456E-83F4-3F3A41029EA5}"/>
              </a:ext>
            </a:extLst>
          </p:cNvPr>
          <p:cNvSpPr>
            <a:spLocks noGrp="1"/>
          </p:cNvSpPr>
          <p:nvPr>
            <p:ph idx="1"/>
          </p:nvPr>
        </p:nvSpPr>
        <p:spPr/>
        <p:txBody>
          <a:bodyPr>
            <a:normAutofit fontScale="85000" lnSpcReduction="10000"/>
          </a:bodyPr>
          <a:lstStyle/>
          <a:p>
            <a:r>
              <a:rPr lang="en-US" dirty="0"/>
              <a:t>Study evaluating NAC for end of treatment abstinence in adult smokers as a </a:t>
            </a:r>
            <a:r>
              <a:rPr lang="en-US" b="1" dirty="0"/>
              <a:t>monotherapy at 8 weeks </a:t>
            </a:r>
            <a:r>
              <a:rPr lang="en-US" dirty="0"/>
              <a:t>showed </a:t>
            </a:r>
            <a:r>
              <a:rPr lang="en-US" b="1" dirty="0"/>
              <a:t>no difference between placebo and NAC 1,200mg bid (N=59), placebo (N=55).</a:t>
            </a:r>
            <a:r>
              <a:rPr lang="en-US" dirty="0"/>
              <a:t> </a:t>
            </a:r>
          </a:p>
          <a:p>
            <a:pPr marL="0" indent="0">
              <a:buNone/>
            </a:pPr>
            <a:endParaRPr lang="en-US" dirty="0"/>
          </a:p>
          <a:p>
            <a:r>
              <a:rPr lang="en-US" dirty="0"/>
              <a:t>Authors state that </a:t>
            </a:r>
            <a:r>
              <a:rPr lang="en-US" b="1" dirty="0"/>
              <a:t>NAC may potentially be more useful in a younger population, as a combination pharmacotherapy, or in the presence of more intensive psychosocial treatment. </a:t>
            </a:r>
          </a:p>
          <a:p>
            <a:r>
              <a:rPr lang="en-US" sz="1400" dirty="0"/>
              <a:t>E A McClure, A E </a:t>
            </a:r>
            <a:r>
              <a:rPr lang="en-US" sz="1400" dirty="0" err="1"/>
              <a:t>Wahlquist</a:t>
            </a:r>
            <a:r>
              <a:rPr lang="en-US" sz="1400" dirty="0"/>
              <a:t>, R L Tomko, et al. Evaluating N-Acetylcysteine for early and end-of-treatment abstinence in adult cigarette smokers. Drug Alcohol Depend. 2021 Aug 1;225:108815</a:t>
            </a:r>
          </a:p>
        </p:txBody>
      </p:sp>
      <p:sp>
        <p:nvSpPr>
          <p:cNvPr id="4" name="Date Placeholder 3">
            <a:extLst>
              <a:ext uri="{FF2B5EF4-FFF2-40B4-BE49-F238E27FC236}">
                <a16:creationId xmlns:a16="http://schemas.microsoft.com/office/drawing/2014/main" id="{D6264784-3A7C-4172-95F6-FEB74F2ABF96}"/>
              </a:ext>
            </a:extLst>
          </p:cNvPr>
          <p:cNvSpPr>
            <a:spLocks noGrp="1"/>
          </p:cNvSpPr>
          <p:nvPr>
            <p:ph type="dt" sz="half" idx="10"/>
          </p:nvPr>
        </p:nvSpPr>
        <p:spPr>
          <a:xfrm>
            <a:off x="457199" y="6356350"/>
            <a:ext cx="5289259" cy="365125"/>
          </a:xfrm>
        </p:spPr>
        <p:txBody>
          <a:bodyPr/>
          <a:lstStyle/>
          <a:p>
            <a:fld id="{77CF805D-3385-495E-97CD-DED77A2DFBDC}" type="datetime1">
              <a:rPr lang="en-US" smtClean="0"/>
              <a:pPr/>
              <a:t>10/30/2025</a:t>
            </a:fld>
            <a:r>
              <a:rPr lang="en-US" dirty="0"/>
              <a:t> </a:t>
            </a:r>
            <a:r>
              <a:rPr lang="en-US" sz="1200" dirty="0">
                <a:solidFill>
                  <a:schemeClr val="tx1"/>
                </a:solidFill>
                <a:latin typeface="Arial" panose="020B0604020202020204" pitchFamily="34" charset="0"/>
                <a:cs typeface="Arial" panose="020B0604020202020204" pitchFamily="34" charset="0"/>
              </a:rPr>
              <a:t>© 2019-2025 Harlan Bieley, MD, MS, All Rights Reserved</a:t>
            </a:r>
            <a:endParaRPr lang="en-US" dirty="0"/>
          </a:p>
        </p:txBody>
      </p:sp>
      <p:sp>
        <p:nvSpPr>
          <p:cNvPr id="5" name="Slide Number Placeholder 4">
            <a:extLst>
              <a:ext uri="{FF2B5EF4-FFF2-40B4-BE49-F238E27FC236}">
                <a16:creationId xmlns:a16="http://schemas.microsoft.com/office/drawing/2014/main" id="{23E8D7BF-2A86-437D-8580-4337FE03B722}"/>
              </a:ext>
            </a:extLst>
          </p:cNvPr>
          <p:cNvSpPr>
            <a:spLocks noGrp="1"/>
          </p:cNvSpPr>
          <p:nvPr>
            <p:ph type="sldNum" sz="quarter" idx="12"/>
          </p:nvPr>
        </p:nvSpPr>
        <p:spPr/>
        <p:txBody>
          <a:bodyPr/>
          <a:lstStyle/>
          <a:p>
            <a:fld id="{B6F15528-21DE-4FAA-801E-634DDDAF4B2B}" type="slidenum">
              <a:rPr lang="en-US" smtClean="0"/>
              <a:pPr/>
              <a:t>66</a:t>
            </a:fld>
            <a:endParaRPr lang="en-US"/>
          </a:p>
        </p:txBody>
      </p:sp>
    </p:spTree>
    <p:extLst>
      <p:ext uri="{BB962C8B-B14F-4D97-AF65-F5344CB8AC3E}">
        <p14:creationId xmlns:p14="http://schemas.microsoft.com/office/powerpoint/2010/main" val="94139252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8591F-3A50-9A3F-5210-A45895E194FE}"/>
              </a:ext>
            </a:extLst>
          </p:cNvPr>
          <p:cNvSpPr>
            <a:spLocks noGrp="1"/>
          </p:cNvSpPr>
          <p:nvPr>
            <p:ph type="title"/>
          </p:nvPr>
        </p:nvSpPr>
        <p:spPr>
          <a:xfrm>
            <a:off x="354650" y="509647"/>
            <a:ext cx="8229600" cy="1143000"/>
          </a:xfrm>
        </p:spPr>
        <p:txBody>
          <a:bodyPr/>
          <a:lstStyle/>
          <a:p>
            <a:r>
              <a:rPr lang="en-US" dirty="0"/>
              <a:t>Smokeless Tobacco</a:t>
            </a:r>
          </a:p>
        </p:txBody>
      </p:sp>
      <p:sp>
        <p:nvSpPr>
          <p:cNvPr id="3" name="Content Placeholder 2">
            <a:extLst>
              <a:ext uri="{FF2B5EF4-FFF2-40B4-BE49-F238E27FC236}">
                <a16:creationId xmlns:a16="http://schemas.microsoft.com/office/drawing/2014/main" id="{735D6325-7622-8F0A-C99A-A3B17B1B161E}"/>
              </a:ext>
            </a:extLst>
          </p:cNvPr>
          <p:cNvSpPr>
            <a:spLocks noGrp="1"/>
          </p:cNvSpPr>
          <p:nvPr>
            <p:ph idx="1"/>
          </p:nvPr>
        </p:nvSpPr>
        <p:spPr/>
        <p:txBody>
          <a:bodyPr>
            <a:normAutofit/>
          </a:bodyPr>
          <a:lstStyle/>
          <a:p>
            <a:endParaRPr lang="en-US" dirty="0"/>
          </a:p>
          <a:p>
            <a:r>
              <a:rPr lang="en-US" b="0" i="0" dirty="0">
                <a:solidFill>
                  <a:srgbClr val="212121"/>
                </a:solidFill>
                <a:effectLst/>
                <a:latin typeface="BlinkMacSystemFont"/>
              </a:rPr>
              <a:t>Smokeless tobacco use among adolescents remains a public health concern worldwide.</a:t>
            </a:r>
          </a:p>
          <a:p>
            <a:r>
              <a:rPr lang="en-US" b="0" i="0" dirty="0">
                <a:solidFill>
                  <a:srgbClr val="212121"/>
                </a:solidFill>
                <a:effectLst/>
                <a:latin typeface="BlinkMacSystemFont"/>
              </a:rPr>
              <a:t>The prevalence of smokeless tobacco use decreased in 57 of 100 countries, increased in 32 countries, and remained unchanged in 11 countries. </a:t>
            </a:r>
          </a:p>
          <a:p>
            <a:r>
              <a:rPr lang="en-US" sz="1400" b="0" i="0" strike="noStrike" dirty="0">
                <a:solidFill>
                  <a:srgbClr val="0071BC"/>
                </a:solidFill>
                <a:effectLst/>
                <a:latin typeface="+mn-lt"/>
                <a:hlinkClick r:id="rId2"/>
              </a:rPr>
              <a:t>Hui Yang</a:t>
            </a:r>
            <a:r>
              <a:rPr lang="en-US" sz="1400" b="0" i="0" baseline="30000" dirty="0">
                <a:solidFill>
                  <a:srgbClr val="5B616B"/>
                </a:solidFill>
                <a:effectLst/>
                <a:latin typeface="+mn-lt"/>
              </a:rPr>
              <a:t> </a:t>
            </a:r>
            <a:r>
              <a:rPr lang="en-US" sz="1400" b="0" i="0" dirty="0">
                <a:solidFill>
                  <a:srgbClr val="5B616B"/>
                </a:solidFill>
                <a:effectLst/>
                <a:latin typeface="+mn-lt"/>
              </a:rPr>
              <a:t>, </a:t>
            </a:r>
            <a:r>
              <a:rPr lang="en-US" sz="1400" b="0" i="0" strike="noStrike" dirty="0" err="1">
                <a:solidFill>
                  <a:srgbClr val="0071BC"/>
                </a:solidFill>
                <a:effectLst/>
                <a:latin typeface="+mn-lt"/>
                <a:hlinkClick r:id="rId3"/>
              </a:rPr>
              <a:t>Chuanwei</a:t>
            </a:r>
            <a:r>
              <a:rPr lang="en-US" sz="1400" b="0" i="0" strike="noStrike" dirty="0">
                <a:solidFill>
                  <a:srgbClr val="0071BC"/>
                </a:solidFill>
                <a:effectLst/>
                <a:latin typeface="+mn-lt"/>
                <a:hlinkClick r:id="rId3"/>
              </a:rPr>
              <a:t> Ma</a:t>
            </a:r>
            <a:r>
              <a:rPr lang="en-US" sz="1400" b="0" i="0" dirty="0">
                <a:solidFill>
                  <a:srgbClr val="5B616B"/>
                </a:solidFill>
                <a:effectLst/>
                <a:latin typeface="+mn-lt"/>
              </a:rPr>
              <a:t>, </a:t>
            </a:r>
            <a:r>
              <a:rPr lang="en-US" sz="1400" b="0" i="0" dirty="0">
                <a:solidFill>
                  <a:srgbClr val="205493"/>
                </a:solidFill>
                <a:effectLst/>
                <a:latin typeface="+mn-lt"/>
                <a:hlinkClick r:id="rId4"/>
              </a:rPr>
              <a:t>Min Zhao</a:t>
            </a:r>
            <a:r>
              <a:rPr lang="en-US" sz="1400" dirty="0">
                <a:solidFill>
                  <a:srgbClr val="205493"/>
                </a:solidFill>
                <a:latin typeface="+mn-lt"/>
              </a:rPr>
              <a:t>, et al. </a:t>
            </a:r>
            <a:r>
              <a:rPr lang="en-US" sz="1400" b="1" i="0" dirty="0">
                <a:solidFill>
                  <a:srgbClr val="212121"/>
                </a:solidFill>
                <a:effectLst/>
                <a:latin typeface="+mn-lt"/>
              </a:rPr>
              <a:t>Prevalence and trend of smokeless tobacco use and its associated factors among adolescents aged 12-16 years in 138 countries/territories, 1999-2019.</a:t>
            </a:r>
          </a:p>
          <a:p>
            <a:endParaRPr lang="en-US" dirty="0"/>
          </a:p>
        </p:txBody>
      </p:sp>
      <p:sp>
        <p:nvSpPr>
          <p:cNvPr id="4" name="Date Placeholder 3">
            <a:extLst>
              <a:ext uri="{FF2B5EF4-FFF2-40B4-BE49-F238E27FC236}">
                <a16:creationId xmlns:a16="http://schemas.microsoft.com/office/drawing/2014/main" id="{FF9372D6-4427-F7DB-9E6B-B6C01BF9D27E}"/>
              </a:ext>
            </a:extLst>
          </p:cNvPr>
          <p:cNvSpPr>
            <a:spLocks noGrp="1"/>
          </p:cNvSpPr>
          <p:nvPr>
            <p:ph type="dt" sz="half" idx="10"/>
          </p:nvPr>
        </p:nvSpPr>
        <p:spPr/>
        <p:txBody>
          <a:bodyPr/>
          <a:lstStyle/>
          <a:p>
            <a:fld id="{77CF805D-3385-495E-97CD-DED77A2DFBDC}" type="datetime1">
              <a:rPr lang="en-US" smtClean="0"/>
              <a:pPr/>
              <a:t>10/30/2025</a:t>
            </a:fld>
            <a:endParaRPr lang="en-US"/>
          </a:p>
        </p:txBody>
      </p:sp>
      <p:sp>
        <p:nvSpPr>
          <p:cNvPr id="5" name="Slide Number Placeholder 4">
            <a:extLst>
              <a:ext uri="{FF2B5EF4-FFF2-40B4-BE49-F238E27FC236}">
                <a16:creationId xmlns:a16="http://schemas.microsoft.com/office/drawing/2014/main" id="{C1293D7E-E8E3-9CF6-08A3-E1638313390C}"/>
              </a:ext>
            </a:extLst>
          </p:cNvPr>
          <p:cNvSpPr>
            <a:spLocks noGrp="1"/>
          </p:cNvSpPr>
          <p:nvPr>
            <p:ph type="sldNum" sz="quarter" idx="12"/>
          </p:nvPr>
        </p:nvSpPr>
        <p:spPr/>
        <p:txBody>
          <a:bodyPr/>
          <a:lstStyle/>
          <a:p>
            <a:fld id="{B6F15528-21DE-4FAA-801E-634DDDAF4B2B}" type="slidenum">
              <a:rPr lang="en-US" smtClean="0"/>
              <a:pPr/>
              <a:t>67</a:t>
            </a:fld>
            <a:endParaRPr lang="en-US"/>
          </a:p>
        </p:txBody>
      </p:sp>
      <p:sp>
        <p:nvSpPr>
          <p:cNvPr id="6" name="Rectangle 1">
            <a:extLst>
              <a:ext uri="{FF2B5EF4-FFF2-40B4-BE49-F238E27FC236}">
                <a16:creationId xmlns:a16="http://schemas.microsoft.com/office/drawing/2014/main" id="{7FAF6160-7DF3-D89B-038A-43941059EBE6}"/>
              </a:ext>
            </a:extLst>
          </p:cNvPr>
          <p:cNvSpPr>
            <a:spLocks noChangeArrowheads="1"/>
          </p:cNvSpPr>
          <p:nvPr/>
        </p:nvSpPr>
        <p:spPr bwMode="auto">
          <a:xfrm>
            <a:off x="0" y="-230832"/>
            <a:ext cx="232436" cy="46166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rgbClr val="5B616B"/>
              </a:solidFill>
              <a:effectLst/>
              <a:latin typeface="BlinkMacSystemFon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600" b="0" i="0" u="none" strike="noStrike" cap="none" normalizeH="0" baseline="0" dirty="0">
                <a:ln>
                  <a:noFill/>
                </a:ln>
                <a:solidFill>
                  <a:srgbClr val="0071BC"/>
                </a:solidFill>
                <a:effectLst/>
              </a:rPr>
              <a:t>.</a:t>
            </a:r>
            <a:r>
              <a:rPr kumimoji="0" lang="en-US" altLang="en-US" sz="1800" b="0" i="0" u="none" strike="noStrike" cap="none" normalizeH="0" baseline="0" dirty="0">
                <a:ln>
                  <a:noFill/>
                </a:ln>
                <a:solidFill>
                  <a:srgbClr val="0071BC"/>
                </a:solidFill>
                <a:effectLst/>
                <a:latin typeface="Arial" panose="020B0604020202020204" pitchFamily="34" charset="0"/>
              </a:rPr>
              <a:t> </a:t>
            </a:r>
            <a:r>
              <a:rPr kumimoji="0" lang="en-US" altLang="en-US" sz="1800" b="0" i="0" u="none" strike="noStrike" cap="none" normalizeH="0" baseline="0" dirty="0">
                <a:ln>
                  <a:noFill/>
                </a:ln>
                <a:solidFill>
                  <a:schemeClr val="tx1"/>
                </a:solidFill>
                <a:effectLst/>
                <a:latin typeface="Arial" panose="020B0604020202020204" pitchFamily="34" charset="0"/>
              </a:rPr>
              <a:t>.</a:t>
            </a:r>
            <a:r>
              <a:rPr kumimoji="0" lang="en-US" altLang="en-US" sz="1200" b="0" i="0" u="none" strike="noStrike" cap="none" normalizeH="0" baseline="0" dirty="0">
                <a:ln>
                  <a:noFill/>
                </a:ln>
                <a:solidFill>
                  <a:srgbClr val="212121"/>
                </a:solidFill>
                <a:effectLst/>
                <a:latin typeface="BlinkMacSystemFont"/>
              </a:rPr>
              <a:t> </a:t>
            </a:r>
            <a:r>
              <a:rPr kumimoji="0" lang="en-US" altLang="en-US" sz="600" b="0" i="0" u="none" strike="noStrike" cap="none" normalizeH="0" baseline="0" dirty="0">
                <a:ln>
                  <a:noFill/>
                </a:ln>
                <a:solidFill>
                  <a:schemeClr val="tx1"/>
                </a:solidFill>
                <a:effectLst/>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Rectangle 2">
            <a:extLst>
              <a:ext uri="{FF2B5EF4-FFF2-40B4-BE49-F238E27FC236}">
                <a16:creationId xmlns:a16="http://schemas.microsoft.com/office/drawing/2014/main" id="{18A53BCF-C509-6057-6FF5-626B77B1390E}"/>
              </a:ext>
            </a:extLst>
          </p:cNvPr>
          <p:cNvSpPr>
            <a:spLocks noChangeArrowheads="1"/>
          </p:cNvSpPr>
          <p:nvPr/>
        </p:nvSpPr>
        <p:spPr bwMode="auto">
          <a:xfrm>
            <a:off x="152400" y="13901"/>
            <a:ext cx="48090"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rgbClr val="5B616B"/>
              </a:solidFill>
              <a:effectLst/>
              <a:latin typeface="BlinkMacSystemFon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600" b="0" i="0" u="none" strike="noStrike" cap="none" normalizeH="0" baseline="0" dirty="0">
                <a:ln>
                  <a:noFill/>
                </a:ln>
                <a:solidFill>
                  <a:srgbClr val="0071BC"/>
                </a:solidFill>
                <a:effectLst/>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3776136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D7330-C398-F7E2-35BE-595F35692D13}"/>
              </a:ext>
            </a:extLst>
          </p:cNvPr>
          <p:cNvSpPr>
            <a:spLocks noGrp="1"/>
          </p:cNvSpPr>
          <p:nvPr>
            <p:ph type="title"/>
          </p:nvPr>
        </p:nvSpPr>
        <p:spPr/>
        <p:txBody>
          <a:bodyPr/>
          <a:lstStyle/>
          <a:p>
            <a:r>
              <a:rPr lang="en-US" dirty="0"/>
              <a:t>Smokeless Tobacco</a:t>
            </a:r>
          </a:p>
        </p:txBody>
      </p:sp>
      <p:sp>
        <p:nvSpPr>
          <p:cNvPr id="3" name="Content Placeholder 2">
            <a:extLst>
              <a:ext uri="{FF2B5EF4-FFF2-40B4-BE49-F238E27FC236}">
                <a16:creationId xmlns:a16="http://schemas.microsoft.com/office/drawing/2014/main" id="{E4ECDB1C-C07A-12C9-4D77-29BE6EC6ED2F}"/>
              </a:ext>
            </a:extLst>
          </p:cNvPr>
          <p:cNvSpPr>
            <a:spLocks noGrp="1"/>
          </p:cNvSpPr>
          <p:nvPr>
            <p:ph idx="1"/>
          </p:nvPr>
        </p:nvSpPr>
        <p:spPr/>
        <p:txBody>
          <a:bodyPr>
            <a:normAutofit lnSpcReduction="10000"/>
          </a:bodyPr>
          <a:lstStyle/>
          <a:p>
            <a:r>
              <a:rPr lang="en-US" b="0" i="0" dirty="0">
                <a:solidFill>
                  <a:srgbClr val="212121"/>
                </a:solidFill>
                <a:effectLst/>
                <a:latin typeface="BlinkMacSystemFont"/>
              </a:rPr>
              <a:t>Although the primary form of </a:t>
            </a:r>
            <a:r>
              <a:rPr lang="en-US" b="1" i="0" dirty="0">
                <a:solidFill>
                  <a:srgbClr val="212121"/>
                </a:solidFill>
                <a:effectLst/>
                <a:latin typeface="BlinkMacSystemFont"/>
              </a:rPr>
              <a:t>tobacco</a:t>
            </a:r>
            <a:r>
              <a:rPr lang="en-US" b="0" i="0" dirty="0">
                <a:solidFill>
                  <a:srgbClr val="212121"/>
                </a:solidFill>
                <a:effectLst/>
                <a:latin typeface="BlinkMacSystemFont"/>
              </a:rPr>
              <a:t> use </a:t>
            </a:r>
            <a:r>
              <a:rPr lang="en-US" b="1" i="0" dirty="0">
                <a:solidFill>
                  <a:srgbClr val="212121"/>
                </a:solidFill>
                <a:effectLst/>
                <a:latin typeface="BlinkMacSystemFont"/>
              </a:rPr>
              <a:t>worldwide</a:t>
            </a:r>
            <a:r>
              <a:rPr lang="en-US" b="0" i="0" dirty="0">
                <a:solidFill>
                  <a:srgbClr val="212121"/>
                </a:solidFill>
                <a:effectLst/>
                <a:latin typeface="BlinkMacSystemFont"/>
              </a:rPr>
              <a:t> is cigarette smoking, the large majority of users </a:t>
            </a:r>
            <a:r>
              <a:rPr lang="en-US" i="0" dirty="0">
                <a:solidFill>
                  <a:srgbClr val="212121"/>
                </a:solidFill>
                <a:effectLst/>
                <a:latin typeface="BlinkMacSystemFont"/>
              </a:rPr>
              <a:t>in </a:t>
            </a:r>
            <a:r>
              <a:rPr lang="en-US" i="0" dirty="0">
                <a:solidFill>
                  <a:srgbClr val="FF0000"/>
                </a:solidFill>
                <a:effectLst/>
                <a:latin typeface="BlinkMacSystemFont"/>
              </a:rPr>
              <a:t>India</a:t>
            </a:r>
            <a:r>
              <a:rPr lang="en-US" i="0" dirty="0">
                <a:solidFill>
                  <a:srgbClr val="212121"/>
                </a:solidFill>
                <a:effectLst/>
                <a:latin typeface="BlinkMacSystemFont"/>
              </a:rPr>
              <a:t> </a:t>
            </a:r>
            <a:r>
              <a:rPr lang="en-US" b="0" i="0" dirty="0">
                <a:solidFill>
                  <a:srgbClr val="212121"/>
                </a:solidFill>
                <a:effectLst/>
                <a:latin typeface="BlinkMacSystemFont"/>
              </a:rPr>
              <a:t>consume </a:t>
            </a:r>
            <a:r>
              <a:rPr lang="en-US" b="1" i="0" dirty="0">
                <a:solidFill>
                  <a:srgbClr val="212121"/>
                </a:solidFill>
                <a:effectLst/>
                <a:latin typeface="BlinkMacSystemFont"/>
              </a:rPr>
              <a:t>smokeless</a:t>
            </a:r>
            <a:r>
              <a:rPr lang="en-US" b="0" i="0" dirty="0">
                <a:solidFill>
                  <a:srgbClr val="212121"/>
                </a:solidFill>
                <a:effectLst/>
                <a:latin typeface="BlinkMacSystemFont"/>
              </a:rPr>
              <a:t> forms of </a:t>
            </a:r>
            <a:r>
              <a:rPr lang="en-US" b="1" i="0" dirty="0">
                <a:solidFill>
                  <a:srgbClr val="212121"/>
                </a:solidFill>
                <a:effectLst/>
                <a:latin typeface="BlinkMacSystemFont"/>
              </a:rPr>
              <a:t>tobacco</a:t>
            </a:r>
            <a:r>
              <a:rPr lang="en-US" b="0" i="0" dirty="0">
                <a:solidFill>
                  <a:srgbClr val="212121"/>
                </a:solidFill>
                <a:effectLst/>
                <a:latin typeface="BlinkMacSystemFont"/>
              </a:rPr>
              <a:t>. </a:t>
            </a:r>
            <a:endParaRPr lang="en-US" dirty="0">
              <a:solidFill>
                <a:srgbClr val="212121"/>
              </a:solidFill>
              <a:latin typeface="BlinkMacSystemFont"/>
            </a:endParaRPr>
          </a:p>
          <a:p>
            <a:r>
              <a:rPr lang="en-US" b="0" i="0" dirty="0">
                <a:solidFill>
                  <a:srgbClr val="212121"/>
                </a:solidFill>
                <a:effectLst/>
                <a:latin typeface="BlinkMacSystemFont"/>
              </a:rPr>
              <a:t>There is a positive association between former smoking and current smokeless use may point to temporal substitutability at the individual level</a:t>
            </a:r>
          </a:p>
          <a:p>
            <a:endParaRPr lang="en-US" dirty="0">
              <a:solidFill>
                <a:srgbClr val="212121"/>
              </a:solidFill>
              <a:latin typeface="BlinkMacSystemFont"/>
            </a:endParaRPr>
          </a:p>
          <a:p>
            <a:r>
              <a:rPr lang="en-US" sz="1200" b="0" i="0" dirty="0" err="1">
                <a:solidFill>
                  <a:srgbClr val="212121"/>
                </a:solidFill>
                <a:effectLst/>
                <a:latin typeface="+mn-lt"/>
              </a:rPr>
              <a:t>Kostova</a:t>
            </a:r>
            <a:r>
              <a:rPr lang="en-US" sz="1200" b="0" i="0" dirty="0">
                <a:solidFill>
                  <a:srgbClr val="212121"/>
                </a:solidFill>
                <a:effectLst/>
                <a:latin typeface="+mn-lt"/>
              </a:rPr>
              <a:t> D, Dave D.</a:t>
            </a:r>
            <a:r>
              <a:rPr lang="en-US" sz="1200" b="1" i="0" u="sng" dirty="0">
                <a:solidFill>
                  <a:srgbClr val="205493"/>
                </a:solidFill>
                <a:effectLst/>
                <a:latin typeface="+mn-lt"/>
                <a:hlinkClick r:id="rId2"/>
              </a:rPr>
              <a:t> Smokeless</a:t>
            </a:r>
            <a:r>
              <a:rPr lang="en-US" sz="1200" b="0" i="0" u="sng" dirty="0">
                <a:solidFill>
                  <a:srgbClr val="205493"/>
                </a:solidFill>
                <a:effectLst/>
                <a:latin typeface="+mn-lt"/>
                <a:hlinkClick r:id="rId2"/>
              </a:rPr>
              <a:t> </a:t>
            </a:r>
            <a:r>
              <a:rPr lang="en-US" sz="1200" b="1" i="0" u="sng" dirty="0">
                <a:solidFill>
                  <a:srgbClr val="205493"/>
                </a:solidFill>
                <a:effectLst/>
                <a:latin typeface="+mn-lt"/>
                <a:hlinkClick r:id="rId2"/>
              </a:rPr>
              <a:t>tobacco</a:t>
            </a:r>
            <a:r>
              <a:rPr lang="en-US" sz="1200" b="0" i="0" u="sng" dirty="0">
                <a:solidFill>
                  <a:srgbClr val="205493"/>
                </a:solidFill>
                <a:effectLst/>
                <a:latin typeface="+mn-lt"/>
                <a:hlinkClick r:id="rId2"/>
              </a:rPr>
              <a:t> use in India: Role of prices and advertising.</a:t>
            </a:r>
            <a:r>
              <a:rPr lang="en-US" sz="1200" b="0" i="0" dirty="0">
                <a:solidFill>
                  <a:srgbClr val="4D8055"/>
                </a:solidFill>
                <a:effectLst/>
                <a:latin typeface="+mn-lt"/>
              </a:rPr>
              <a:t> Soc Sci Med. 2015 Aug;138:82-90.</a:t>
            </a:r>
            <a:endParaRPr lang="en-US" sz="1200" dirty="0">
              <a:latin typeface="+mn-lt"/>
            </a:endParaRPr>
          </a:p>
        </p:txBody>
      </p:sp>
      <p:sp>
        <p:nvSpPr>
          <p:cNvPr id="4" name="Date Placeholder 3">
            <a:extLst>
              <a:ext uri="{FF2B5EF4-FFF2-40B4-BE49-F238E27FC236}">
                <a16:creationId xmlns:a16="http://schemas.microsoft.com/office/drawing/2014/main" id="{5FAFD33C-B03A-5AE2-617D-687CBEDE4F5B}"/>
              </a:ext>
            </a:extLst>
          </p:cNvPr>
          <p:cNvSpPr>
            <a:spLocks noGrp="1"/>
          </p:cNvSpPr>
          <p:nvPr>
            <p:ph type="dt" sz="half" idx="10"/>
          </p:nvPr>
        </p:nvSpPr>
        <p:spPr/>
        <p:txBody>
          <a:bodyPr/>
          <a:lstStyle/>
          <a:p>
            <a:fld id="{77CF805D-3385-495E-97CD-DED77A2DFBDC}" type="datetime1">
              <a:rPr lang="en-US" smtClean="0"/>
              <a:pPr/>
              <a:t>10/30/2025</a:t>
            </a:fld>
            <a:endParaRPr lang="en-US"/>
          </a:p>
        </p:txBody>
      </p:sp>
      <p:sp>
        <p:nvSpPr>
          <p:cNvPr id="5" name="Slide Number Placeholder 4">
            <a:extLst>
              <a:ext uri="{FF2B5EF4-FFF2-40B4-BE49-F238E27FC236}">
                <a16:creationId xmlns:a16="http://schemas.microsoft.com/office/drawing/2014/main" id="{03E1B910-BEA2-13A3-0600-52A0682253C5}"/>
              </a:ext>
            </a:extLst>
          </p:cNvPr>
          <p:cNvSpPr>
            <a:spLocks noGrp="1"/>
          </p:cNvSpPr>
          <p:nvPr>
            <p:ph type="sldNum" sz="quarter" idx="12"/>
          </p:nvPr>
        </p:nvSpPr>
        <p:spPr/>
        <p:txBody>
          <a:bodyPr/>
          <a:lstStyle/>
          <a:p>
            <a:fld id="{B6F15528-21DE-4FAA-801E-634DDDAF4B2B}" type="slidenum">
              <a:rPr lang="en-US" smtClean="0"/>
              <a:pPr/>
              <a:t>68</a:t>
            </a:fld>
            <a:endParaRPr lang="en-US"/>
          </a:p>
        </p:txBody>
      </p:sp>
    </p:spTree>
    <p:extLst>
      <p:ext uri="{BB962C8B-B14F-4D97-AF65-F5344CB8AC3E}">
        <p14:creationId xmlns:p14="http://schemas.microsoft.com/office/powerpoint/2010/main" val="370175836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1B556-DB6B-4A64-8D1D-AD57E89F18BE}"/>
              </a:ext>
            </a:extLst>
          </p:cNvPr>
          <p:cNvSpPr>
            <a:spLocks noGrp="1"/>
          </p:cNvSpPr>
          <p:nvPr>
            <p:ph type="title"/>
          </p:nvPr>
        </p:nvSpPr>
        <p:spPr/>
        <p:txBody>
          <a:bodyPr/>
          <a:lstStyle/>
          <a:p>
            <a:r>
              <a:rPr lang="en-US" dirty="0"/>
              <a:t>Smokeless tobacco</a:t>
            </a:r>
          </a:p>
        </p:txBody>
      </p:sp>
      <p:sp>
        <p:nvSpPr>
          <p:cNvPr id="3" name="Content Placeholder 2">
            <a:extLst>
              <a:ext uri="{FF2B5EF4-FFF2-40B4-BE49-F238E27FC236}">
                <a16:creationId xmlns:a16="http://schemas.microsoft.com/office/drawing/2014/main" id="{035DBD5E-64C1-4D03-94A3-F4BB008BD30B}"/>
              </a:ext>
            </a:extLst>
          </p:cNvPr>
          <p:cNvSpPr>
            <a:spLocks noGrp="1"/>
          </p:cNvSpPr>
          <p:nvPr>
            <p:ph idx="1"/>
          </p:nvPr>
        </p:nvSpPr>
        <p:spPr/>
        <p:txBody>
          <a:bodyPr>
            <a:normAutofit/>
          </a:bodyPr>
          <a:lstStyle/>
          <a:p>
            <a:r>
              <a:rPr lang="en-US" b="1" dirty="0"/>
              <a:t>Homocysteine concentrations in smokeless tobacco users (chewing and sniffing) were 11 times higher compared to non-user group. P&lt;0.001.  </a:t>
            </a:r>
          </a:p>
          <a:p>
            <a:r>
              <a:rPr lang="en-US" sz="1500" dirty="0"/>
              <a:t>M Iqbal, M Yakub. Smokeless tobacco use: a risk factor for </a:t>
            </a:r>
            <a:r>
              <a:rPr lang="en-US" sz="1500" dirty="0" err="1"/>
              <a:t>hyperhomocysteinemia</a:t>
            </a:r>
            <a:r>
              <a:rPr lang="en-US" sz="1500" dirty="0"/>
              <a:t> in a Pakistani population. </a:t>
            </a:r>
            <a:r>
              <a:rPr lang="en-US" sz="1500" dirty="0" err="1"/>
              <a:t>PLoS</a:t>
            </a:r>
            <a:r>
              <a:rPr lang="en-US" sz="1500" dirty="0"/>
              <a:t> One. 2013 Dec 23;8(12)e83826.</a:t>
            </a:r>
          </a:p>
          <a:p>
            <a:r>
              <a:rPr lang="en-US" sz="1500" dirty="0"/>
              <a:t>B </a:t>
            </a:r>
            <a:r>
              <a:rPr lang="en-US" sz="1500" dirty="0" err="1"/>
              <a:t>Stegmayr</a:t>
            </a:r>
            <a:r>
              <a:rPr lang="en-US" sz="1500" dirty="0"/>
              <a:t>, I </a:t>
            </a:r>
            <a:r>
              <a:rPr lang="en-US" sz="1500" dirty="0" err="1"/>
              <a:t>Johnsson</a:t>
            </a:r>
            <a:r>
              <a:rPr lang="en-US" sz="1500" dirty="0"/>
              <a:t>, F </a:t>
            </a:r>
            <a:r>
              <a:rPr lang="en-US" sz="1500" dirty="0" err="1"/>
              <a:t>Huhtasarri</a:t>
            </a:r>
            <a:r>
              <a:rPr lang="en-US" sz="1500" dirty="0"/>
              <a:t>, et al. Use of smokeless tobacco and cigarettes- effects on plasma levels of antioxidant vitamins. Int J </a:t>
            </a:r>
            <a:r>
              <a:rPr lang="en-US" sz="1500" dirty="0" err="1"/>
              <a:t>Vitam</a:t>
            </a:r>
            <a:r>
              <a:rPr lang="en-US" sz="1500" dirty="0"/>
              <a:t> </a:t>
            </a:r>
            <a:r>
              <a:rPr lang="en-US" sz="1500" dirty="0" err="1"/>
              <a:t>Nurt</a:t>
            </a:r>
            <a:r>
              <a:rPr lang="en-US" sz="1500" dirty="0"/>
              <a:t> Res 1993; 63(3): 195-200.</a:t>
            </a:r>
          </a:p>
        </p:txBody>
      </p:sp>
      <p:sp>
        <p:nvSpPr>
          <p:cNvPr id="4" name="Date Placeholder 3">
            <a:extLst>
              <a:ext uri="{FF2B5EF4-FFF2-40B4-BE49-F238E27FC236}">
                <a16:creationId xmlns:a16="http://schemas.microsoft.com/office/drawing/2014/main" id="{6A3B6D37-746E-455B-B532-3E65B0A79FB5}"/>
              </a:ext>
            </a:extLst>
          </p:cNvPr>
          <p:cNvSpPr>
            <a:spLocks noGrp="1"/>
          </p:cNvSpPr>
          <p:nvPr>
            <p:ph type="dt" sz="half" idx="10"/>
          </p:nvPr>
        </p:nvSpPr>
        <p:spPr>
          <a:xfrm>
            <a:off x="457200" y="6356350"/>
            <a:ext cx="5029200" cy="365125"/>
          </a:xfrm>
        </p:spPr>
        <p:txBody>
          <a:bodyPr/>
          <a:lstStyle/>
          <a:p>
            <a:fld id="{77CF805D-3385-495E-97CD-DED77A2DFBDC}" type="datetime1">
              <a:rPr lang="en-US" smtClean="0"/>
              <a:pPr/>
              <a:t>10/30/2025</a:t>
            </a:fld>
            <a:r>
              <a:rPr lang="en-US" dirty="0"/>
              <a:t> </a:t>
            </a:r>
            <a:r>
              <a:rPr lang="en-US" sz="1200" dirty="0">
                <a:solidFill>
                  <a:schemeClr val="tx1"/>
                </a:solidFill>
                <a:latin typeface="Arial" panose="020B0604020202020204" pitchFamily="34" charset="0"/>
                <a:cs typeface="Arial" panose="020B0604020202020204" pitchFamily="34" charset="0"/>
              </a:rPr>
              <a:t>© 2019-2025 Harlan Bieley, MD, MS, All Rights Reserved</a:t>
            </a:r>
            <a:endParaRPr lang="en-US" dirty="0"/>
          </a:p>
        </p:txBody>
      </p:sp>
      <p:sp>
        <p:nvSpPr>
          <p:cNvPr id="5" name="Slide Number Placeholder 4">
            <a:extLst>
              <a:ext uri="{FF2B5EF4-FFF2-40B4-BE49-F238E27FC236}">
                <a16:creationId xmlns:a16="http://schemas.microsoft.com/office/drawing/2014/main" id="{B93F3491-3042-447F-9241-E4B8D3294B57}"/>
              </a:ext>
            </a:extLst>
          </p:cNvPr>
          <p:cNvSpPr>
            <a:spLocks noGrp="1"/>
          </p:cNvSpPr>
          <p:nvPr>
            <p:ph type="sldNum" sz="quarter" idx="12"/>
          </p:nvPr>
        </p:nvSpPr>
        <p:spPr/>
        <p:txBody>
          <a:bodyPr/>
          <a:lstStyle/>
          <a:p>
            <a:fld id="{B6F15528-21DE-4FAA-801E-634DDDAF4B2B}" type="slidenum">
              <a:rPr lang="en-US" smtClean="0"/>
              <a:pPr/>
              <a:t>69</a:t>
            </a:fld>
            <a:endParaRPr lang="en-US"/>
          </a:p>
        </p:txBody>
      </p:sp>
      <p:sp>
        <p:nvSpPr>
          <p:cNvPr id="6" name="Rectangle 1">
            <a:extLst>
              <a:ext uri="{FF2B5EF4-FFF2-40B4-BE49-F238E27FC236}">
                <a16:creationId xmlns:a16="http://schemas.microsoft.com/office/drawing/2014/main" id="{B0352651-0060-39B6-392F-CBE620E37116}"/>
              </a:ext>
            </a:extLst>
          </p:cNvPr>
          <p:cNvSpPr>
            <a:spLocks noChangeArrowheads="1"/>
          </p:cNvSpPr>
          <p:nvPr/>
        </p:nvSpPr>
        <p:spPr bwMode="auto">
          <a:xfrm>
            <a:off x="0" y="0"/>
            <a:ext cx="9144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a:ln>
                <a:noFill/>
              </a:ln>
              <a:solidFill>
                <a:srgbClr val="5B616B"/>
              </a:solidFill>
              <a:effectLst/>
              <a:latin typeface="BlinkMacSystemFon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a:ln>
                  <a:noFill/>
                </a:ln>
                <a:solidFill>
                  <a:srgbClr val="0071BC"/>
                </a:solidFill>
                <a:effectLst/>
                <a:latin typeface="BlinkMacSystemFont"/>
              </a:rPr>
              <a:t>. </a:t>
            </a:r>
            <a:r>
              <a:rPr kumimoji="0" lang="en-US" altLang="en-US" sz="1200" b="0" i="0" u="none" strike="noStrike" cap="none" normalizeH="0" baseline="0">
                <a:ln>
                  <a:noFill/>
                </a:ln>
                <a:solidFill>
                  <a:srgbClr val="5B616B"/>
                </a:solidFill>
                <a:effectLst/>
                <a:latin typeface="BlinkMacSystemFont"/>
              </a:rPr>
              <a:t>1993;63(3):195-200.</a:t>
            </a:r>
            <a:r>
              <a:rPr kumimoji="0" lang="en-US" altLang="en-US" sz="6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 name="Rectangle 2">
            <a:extLst>
              <a:ext uri="{FF2B5EF4-FFF2-40B4-BE49-F238E27FC236}">
                <a16:creationId xmlns:a16="http://schemas.microsoft.com/office/drawing/2014/main" id="{4569089F-9D0C-4D9A-EBC0-F0AC4EBEFBA9}"/>
              </a:ext>
            </a:extLst>
          </p:cNvPr>
          <p:cNvSpPr>
            <a:spLocks noChangeArrowheads="1"/>
          </p:cNvSpPr>
          <p:nvPr/>
        </p:nvSpPr>
        <p:spPr bwMode="auto">
          <a:xfrm>
            <a:off x="152400" y="152400"/>
            <a:ext cx="9144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a:ln>
                <a:noFill/>
              </a:ln>
              <a:solidFill>
                <a:srgbClr val="5B616B"/>
              </a:solidFill>
              <a:effectLst/>
              <a:latin typeface="BlinkMacSystemFon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a:ln>
                  <a:noFill/>
                </a:ln>
                <a:solidFill>
                  <a:srgbClr val="0071BC"/>
                </a:solidFill>
                <a:effectLst/>
                <a:latin typeface="BlinkMacSystemFont"/>
              </a:rPr>
              <a:t>. </a:t>
            </a:r>
            <a:r>
              <a:rPr kumimoji="0" lang="en-US" altLang="en-US" sz="1200" b="0" i="0" u="none" strike="noStrike" cap="none" normalizeH="0" baseline="0">
                <a:ln>
                  <a:noFill/>
                </a:ln>
                <a:solidFill>
                  <a:srgbClr val="5B616B"/>
                </a:solidFill>
                <a:effectLst/>
                <a:latin typeface="BlinkMacSystemFont"/>
              </a:rPr>
              <a:t>1993;63(3):195-200.</a:t>
            </a:r>
            <a:r>
              <a:rPr kumimoji="0" lang="en-US" altLang="en-US" sz="6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 name="Rectangle 3">
            <a:extLst>
              <a:ext uri="{FF2B5EF4-FFF2-40B4-BE49-F238E27FC236}">
                <a16:creationId xmlns:a16="http://schemas.microsoft.com/office/drawing/2014/main" id="{B7423932-55D8-C158-A516-22510D6ACF5F}"/>
              </a:ext>
            </a:extLst>
          </p:cNvPr>
          <p:cNvSpPr>
            <a:spLocks noChangeArrowheads="1"/>
          </p:cNvSpPr>
          <p:nvPr/>
        </p:nvSpPr>
        <p:spPr bwMode="auto">
          <a:xfrm>
            <a:off x="304800" y="304800"/>
            <a:ext cx="9144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a:ln>
                <a:noFill/>
              </a:ln>
              <a:solidFill>
                <a:srgbClr val="5B616B"/>
              </a:solidFill>
              <a:effectLst/>
              <a:latin typeface="BlinkMacSystemFon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a:ln>
                  <a:noFill/>
                </a:ln>
                <a:solidFill>
                  <a:srgbClr val="0071BC"/>
                </a:solidFill>
                <a:effectLst/>
                <a:latin typeface="BlinkMacSystemFont"/>
              </a:rPr>
              <a:t>. </a:t>
            </a:r>
            <a:r>
              <a:rPr kumimoji="0" lang="en-US" altLang="en-US" sz="1200" b="0" i="0" u="none" strike="noStrike" cap="none" normalizeH="0" baseline="0">
                <a:ln>
                  <a:noFill/>
                </a:ln>
                <a:solidFill>
                  <a:srgbClr val="5B616B"/>
                </a:solidFill>
                <a:effectLst/>
                <a:latin typeface="BlinkMacSystemFont"/>
              </a:rPr>
              <a:t>1993;63(3):195-200.</a:t>
            </a:r>
            <a:r>
              <a:rPr kumimoji="0" lang="en-US" altLang="en-US" sz="6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35286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6EE63-414C-4C98-B18F-26B39C200F67}"/>
              </a:ext>
            </a:extLst>
          </p:cNvPr>
          <p:cNvSpPr>
            <a:spLocks noGrp="1"/>
          </p:cNvSpPr>
          <p:nvPr>
            <p:ph type="title"/>
          </p:nvPr>
        </p:nvSpPr>
        <p:spPr/>
        <p:txBody>
          <a:bodyPr>
            <a:normAutofit fontScale="90000"/>
          </a:bodyPr>
          <a:lstStyle/>
          <a:p>
            <a:r>
              <a:rPr lang="en-US" dirty="0"/>
              <a:t>As doctors we typically consider…</a:t>
            </a:r>
          </a:p>
        </p:txBody>
      </p:sp>
      <p:sp>
        <p:nvSpPr>
          <p:cNvPr id="3" name="Content Placeholder 2">
            <a:extLst>
              <a:ext uri="{FF2B5EF4-FFF2-40B4-BE49-F238E27FC236}">
                <a16:creationId xmlns:a16="http://schemas.microsoft.com/office/drawing/2014/main" id="{A687217B-D631-45DB-95D0-DE3414427A58}"/>
              </a:ext>
            </a:extLst>
          </p:cNvPr>
          <p:cNvSpPr>
            <a:spLocks noGrp="1"/>
          </p:cNvSpPr>
          <p:nvPr>
            <p:ph idx="1"/>
          </p:nvPr>
        </p:nvSpPr>
        <p:spPr/>
        <p:txBody>
          <a:bodyPr/>
          <a:lstStyle/>
          <a:p>
            <a:r>
              <a:rPr lang="en-US" dirty="0"/>
              <a:t>History of the Present Illness, HPI:</a:t>
            </a:r>
          </a:p>
          <a:p>
            <a:endParaRPr lang="en-US" dirty="0"/>
          </a:p>
          <a:p>
            <a:r>
              <a:rPr lang="en-US" dirty="0"/>
              <a:t>Along with</a:t>
            </a:r>
          </a:p>
          <a:p>
            <a:pPr marL="0" indent="0">
              <a:buNone/>
            </a:pPr>
            <a:endParaRPr lang="en-US" dirty="0"/>
          </a:p>
          <a:p>
            <a:r>
              <a:rPr lang="en-US" dirty="0"/>
              <a:t>Allergies</a:t>
            </a:r>
          </a:p>
          <a:p>
            <a:r>
              <a:rPr lang="en-US" dirty="0"/>
              <a:t>Medicines</a:t>
            </a:r>
          </a:p>
        </p:txBody>
      </p:sp>
      <p:sp>
        <p:nvSpPr>
          <p:cNvPr id="4" name="Date Placeholder 3">
            <a:extLst>
              <a:ext uri="{FF2B5EF4-FFF2-40B4-BE49-F238E27FC236}">
                <a16:creationId xmlns:a16="http://schemas.microsoft.com/office/drawing/2014/main" id="{EEADB769-E680-406B-BAA1-84A53175B0C1}"/>
              </a:ext>
            </a:extLst>
          </p:cNvPr>
          <p:cNvSpPr>
            <a:spLocks noGrp="1"/>
          </p:cNvSpPr>
          <p:nvPr>
            <p:ph type="dt" sz="half" idx="10"/>
          </p:nvPr>
        </p:nvSpPr>
        <p:spPr>
          <a:xfrm>
            <a:off x="457199" y="6356350"/>
            <a:ext cx="5159830"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C6D29C2F-BAF1-4229-93FB-179E1EF93642}"/>
              </a:ext>
            </a:extLst>
          </p:cNvPr>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126847728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E20D9-7AF4-2699-AD0E-22412A0C5C14}"/>
              </a:ext>
            </a:extLst>
          </p:cNvPr>
          <p:cNvSpPr>
            <a:spLocks noGrp="1"/>
          </p:cNvSpPr>
          <p:nvPr>
            <p:ph type="title"/>
          </p:nvPr>
        </p:nvSpPr>
        <p:spPr/>
        <p:txBody>
          <a:bodyPr/>
          <a:lstStyle/>
          <a:p>
            <a:r>
              <a:rPr lang="en-US" dirty="0"/>
              <a:t>Homocysteine</a:t>
            </a:r>
          </a:p>
        </p:txBody>
      </p:sp>
      <p:sp>
        <p:nvSpPr>
          <p:cNvPr id="3" name="Content Placeholder 2">
            <a:extLst>
              <a:ext uri="{FF2B5EF4-FFF2-40B4-BE49-F238E27FC236}">
                <a16:creationId xmlns:a16="http://schemas.microsoft.com/office/drawing/2014/main" id="{589E71D5-098A-3A93-AB76-A592559D8A9C}"/>
              </a:ext>
            </a:extLst>
          </p:cNvPr>
          <p:cNvSpPr>
            <a:spLocks noGrp="1"/>
          </p:cNvSpPr>
          <p:nvPr>
            <p:ph idx="1"/>
          </p:nvPr>
        </p:nvSpPr>
        <p:spPr/>
        <p:txBody>
          <a:bodyPr>
            <a:normAutofit/>
          </a:bodyPr>
          <a:lstStyle/>
          <a:p>
            <a:r>
              <a:rPr lang="en-US" dirty="0"/>
              <a:t>Elevated homocysteine is a secondary </a:t>
            </a:r>
            <a:r>
              <a:rPr lang="en-US"/>
              <a:t>risk factor for: </a:t>
            </a:r>
            <a:endParaRPr lang="en-US" dirty="0"/>
          </a:p>
          <a:p>
            <a:pPr lvl="1"/>
            <a:r>
              <a:rPr lang="en-US" dirty="0"/>
              <a:t>Heart Disease</a:t>
            </a:r>
          </a:p>
          <a:p>
            <a:pPr lvl="1"/>
            <a:r>
              <a:rPr lang="en-US" dirty="0"/>
              <a:t>Stroke</a:t>
            </a:r>
          </a:p>
          <a:p>
            <a:pPr lvl="1"/>
            <a:r>
              <a:rPr lang="en-US" dirty="0"/>
              <a:t>Dementia</a:t>
            </a:r>
          </a:p>
        </p:txBody>
      </p:sp>
      <p:sp>
        <p:nvSpPr>
          <p:cNvPr id="4" name="Date Placeholder 3">
            <a:extLst>
              <a:ext uri="{FF2B5EF4-FFF2-40B4-BE49-F238E27FC236}">
                <a16:creationId xmlns:a16="http://schemas.microsoft.com/office/drawing/2014/main" id="{7AD52C9D-7E6F-2041-6A30-685569B3C778}"/>
              </a:ext>
            </a:extLst>
          </p:cNvPr>
          <p:cNvSpPr>
            <a:spLocks noGrp="1"/>
          </p:cNvSpPr>
          <p:nvPr>
            <p:ph type="dt" sz="half" idx="10"/>
          </p:nvPr>
        </p:nvSpPr>
        <p:spPr/>
        <p:txBody>
          <a:bodyPr/>
          <a:lstStyle/>
          <a:p>
            <a:fld id="{77CF805D-3385-495E-97CD-DED77A2DFBDC}" type="datetime1">
              <a:rPr lang="en-US" smtClean="0"/>
              <a:pPr/>
              <a:t>10/30/2025</a:t>
            </a:fld>
            <a:endParaRPr lang="en-US"/>
          </a:p>
        </p:txBody>
      </p:sp>
      <p:sp>
        <p:nvSpPr>
          <p:cNvPr id="5" name="Slide Number Placeholder 4">
            <a:extLst>
              <a:ext uri="{FF2B5EF4-FFF2-40B4-BE49-F238E27FC236}">
                <a16:creationId xmlns:a16="http://schemas.microsoft.com/office/drawing/2014/main" id="{5714159A-B831-74BB-C7CF-8196F7511FB4}"/>
              </a:ext>
            </a:extLst>
          </p:cNvPr>
          <p:cNvSpPr>
            <a:spLocks noGrp="1"/>
          </p:cNvSpPr>
          <p:nvPr>
            <p:ph type="sldNum" sz="quarter" idx="12"/>
          </p:nvPr>
        </p:nvSpPr>
        <p:spPr/>
        <p:txBody>
          <a:bodyPr/>
          <a:lstStyle/>
          <a:p>
            <a:fld id="{B6F15528-21DE-4FAA-801E-634DDDAF4B2B}" type="slidenum">
              <a:rPr lang="en-US" smtClean="0"/>
              <a:pPr/>
              <a:t>70</a:t>
            </a:fld>
            <a:endParaRPr lang="en-US"/>
          </a:p>
        </p:txBody>
      </p:sp>
    </p:spTree>
    <p:extLst>
      <p:ext uri="{BB962C8B-B14F-4D97-AF65-F5344CB8AC3E}">
        <p14:creationId xmlns:p14="http://schemas.microsoft.com/office/powerpoint/2010/main" val="419769188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A385A-BB93-0848-568E-CBCCB5E7C3F1}"/>
              </a:ext>
            </a:extLst>
          </p:cNvPr>
          <p:cNvSpPr>
            <a:spLocks noGrp="1"/>
          </p:cNvSpPr>
          <p:nvPr>
            <p:ph type="title"/>
          </p:nvPr>
        </p:nvSpPr>
        <p:spPr/>
        <p:txBody>
          <a:bodyPr>
            <a:normAutofit fontScale="90000"/>
          </a:bodyPr>
          <a:lstStyle/>
          <a:p>
            <a:r>
              <a:rPr lang="en-US" dirty="0"/>
              <a:t>Lowering Elevated Homocysteine</a:t>
            </a:r>
          </a:p>
        </p:txBody>
      </p:sp>
      <p:sp>
        <p:nvSpPr>
          <p:cNvPr id="3" name="Content Placeholder 2">
            <a:extLst>
              <a:ext uri="{FF2B5EF4-FFF2-40B4-BE49-F238E27FC236}">
                <a16:creationId xmlns:a16="http://schemas.microsoft.com/office/drawing/2014/main" id="{C154DDF7-8E30-4982-889F-4EC4474025D0}"/>
              </a:ext>
            </a:extLst>
          </p:cNvPr>
          <p:cNvSpPr>
            <a:spLocks noGrp="1"/>
          </p:cNvSpPr>
          <p:nvPr>
            <p:ph idx="1"/>
          </p:nvPr>
        </p:nvSpPr>
        <p:spPr/>
        <p:txBody>
          <a:bodyPr>
            <a:normAutofit/>
          </a:bodyPr>
          <a:lstStyle/>
          <a:p>
            <a:pPr marL="457200" lvl="1" indent="0">
              <a:buNone/>
            </a:pPr>
            <a:r>
              <a:rPr lang="en-US" dirty="0"/>
              <a:t>Lowering of elevated homocysteine levels is well validated:  </a:t>
            </a:r>
          </a:p>
          <a:p>
            <a:pPr marL="457200" lvl="1" indent="0">
              <a:buNone/>
            </a:pPr>
            <a:r>
              <a:rPr lang="en-US" dirty="0"/>
              <a:t>vitamin B6  </a:t>
            </a:r>
          </a:p>
          <a:p>
            <a:pPr marL="457200" lvl="1" indent="0">
              <a:buNone/>
            </a:pPr>
            <a:r>
              <a:rPr lang="en-US" dirty="0"/>
              <a:t>vitamin B12</a:t>
            </a:r>
          </a:p>
          <a:p>
            <a:pPr marL="457200" lvl="1" indent="0">
              <a:buNone/>
            </a:pPr>
            <a:r>
              <a:rPr lang="en-US" dirty="0"/>
              <a:t>folate </a:t>
            </a:r>
          </a:p>
          <a:p>
            <a:r>
              <a:rPr lang="en-US" sz="1200" b="0" i="0" dirty="0">
                <a:solidFill>
                  <a:srgbClr val="212121"/>
                </a:solidFill>
                <a:effectLst/>
                <a:latin typeface="+mn-lt"/>
              </a:rPr>
              <a:t>Hainsworth AH, Yeo NE, </a:t>
            </a:r>
            <a:r>
              <a:rPr lang="en-US" sz="1200" b="0" i="0" dirty="0" err="1">
                <a:solidFill>
                  <a:srgbClr val="212121"/>
                </a:solidFill>
                <a:effectLst/>
                <a:latin typeface="+mn-lt"/>
              </a:rPr>
              <a:t>Weekman</a:t>
            </a:r>
            <a:r>
              <a:rPr lang="en-US" sz="1200" b="0" i="0" dirty="0">
                <a:solidFill>
                  <a:srgbClr val="212121"/>
                </a:solidFill>
                <a:effectLst/>
                <a:latin typeface="+mn-lt"/>
              </a:rPr>
              <a:t> EM, et al.</a:t>
            </a:r>
            <a:r>
              <a:rPr lang="en-US" sz="1200" b="1" i="0" dirty="0">
                <a:solidFill>
                  <a:srgbClr val="212121"/>
                </a:solidFill>
                <a:effectLst/>
                <a:latin typeface="+mn-lt"/>
              </a:rPr>
              <a:t> Homocysteine, </a:t>
            </a:r>
            <a:r>
              <a:rPr lang="en-US" sz="1200" b="1" i="0" dirty="0" err="1">
                <a:solidFill>
                  <a:srgbClr val="212121"/>
                </a:solidFill>
                <a:effectLst/>
                <a:latin typeface="+mn-lt"/>
              </a:rPr>
              <a:t>hyperhomocysteinemia</a:t>
            </a:r>
            <a:r>
              <a:rPr lang="en-US" sz="1200" b="1" i="0" dirty="0">
                <a:solidFill>
                  <a:srgbClr val="212121"/>
                </a:solidFill>
                <a:effectLst/>
                <a:latin typeface="+mn-lt"/>
              </a:rPr>
              <a:t> and vascular contributions to cognitive impairment and dementia. </a:t>
            </a:r>
            <a:r>
              <a:rPr lang="en-US" sz="1200" b="1" i="0" dirty="0" err="1">
                <a:solidFill>
                  <a:srgbClr val="212121"/>
                </a:solidFill>
                <a:effectLst/>
                <a:latin typeface="+mn-lt"/>
              </a:rPr>
              <a:t>Biochim</a:t>
            </a:r>
            <a:r>
              <a:rPr lang="en-US" sz="1200" b="1" i="0" dirty="0">
                <a:solidFill>
                  <a:srgbClr val="212121"/>
                </a:solidFill>
                <a:effectLst/>
                <a:latin typeface="+mn-lt"/>
              </a:rPr>
              <a:t> </a:t>
            </a:r>
            <a:r>
              <a:rPr lang="en-US" sz="1200" b="1" i="0" dirty="0" err="1">
                <a:solidFill>
                  <a:srgbClr val="212121"/>
                </a:solidFill>
                <a:effectLst/>
                <a:latin typeface="+mn-lt"/>
              </a:rPr>
              <a:t>Biophys</a:t>
            </a:r>
            <a:r>
              <a:rPr lang="en-US" sz="1200" b="1" i="0" dirty="0">
                <a:solidFill>
                  <a:srgbClr val="212121"/>
                </a:solidFill>
                <a:effectLst/>
                <a:latin typeface="+mn-lt"/>
              </a:rPr>
              <a:t> Acta 2016 May; 1862(5): 1008-17. </a:t>
            </a:r>
          </a:p>
          <a:p>
            <a:endParaRPr lang="en-US" dirty="0"/>
          </a:p>
        </p:txBody>
      </p:sp>
      <p:sp>
        <p:nvSpPr>
          <p:cNvPr id="4" name="Date Placeholder 3">
            <a:extLst>
              <a:ext uri="{FF2B5EF4-FFF2-40B4-BE49-F238E27FC236}">
                <a16:creationId xmlns:a16="http://schemas.microsoft.com/office/drawing/2014/main" id="{BFE720F1-1EC3-DD97-F7EC-1695144BE86D}"/>
              </a:ext>
            </a:extLst>
          </p:cNvPr>
          <p:cNvSpPr>
            <a:spLocks noGrp="1"/>
          </p:cNvSpPr>
          <p:nvPr>
            <p:ph type="dt" sz="half" idx="10"/>
          </p:nvPr>
        </p:nvSpPr>
        <p:spPr/>
        <p:txBody>
          <a:bodyPr/>
          <a:lstStyle/>
          <a:p>
            <a:fld id="{77CF805D-3385-495E-97CD-DED77A2DFBDC}" type="datetime1">
              <a:rPr lang="en-US" smtClean="0"/>
              <a:pPr/>
              <a:t>10/30/2025</a:t>
            </a:fld>
            <a:endParaRPr lang="en-US"/>
          </a:p>
        </p:txBody>
      </p:sp>
      <p:sp>
        <p:nvSpPr>
          <p:cNvPr id="5" name="Slide Number Placeholder 4">
            <a:extLst>
              <a:ext uri="{FF2B5EF4-FFF2-40B4-BE49-F238E27FC236}">
                <a16:creationId xmlns:a16="http://schemas.microsoft.com/office/drawing/2014/main" id="{5FE5D8DB-C7F0-DFBB-D2D3-39B7F429B68A}"/>
              </a:ext>
            </a:extLst>
          </p:cNvPr>
          <p:cNvSpPr>
            <a:spLocks noGrp="1"/>
          </p:cNvSpPr>
          <p:nvPr>
            <p:ph type="sldNum" sz="quarter" idx="12"/>
          </p:nvPr>
        </p:nvSpPr>
        <p:spPr/>
        <p:txBody>
          <a:bodyPr/>
          <a:lstStyle/>
          <a:p>
            <a:fld id="{B6F15528-21DE-4FAA-801E-634DDDAF4B2B}" type="slidenum">
              <a:rPr lang="en-US" smtClean="0"/>
              <a:pPr/>
              <a:t>71</a:t>
            </a:fld>
            <a:endParaRPr lang="en-US"/>
          </a:p>
        </p:txBody>
      </p:sp>
      <p:sp>
        <p:nvSpPr>
          <p:cNvPr id="6" name="Rectangle 1">
            <a:extLst>
              <a:ext uri="{FF2B5EF4-FFF2-40B4-BE49-F238E27FC236}">
                <a16:creationId xmlns:a16="http://schemas.microsoft.com/office/drawing/2014/main" id="{18B70FA4-151D-01BD-34EF-111B38D4A467}"/>
              </a:ext>
            </a:extLst>
          </p:cNvPr>
          <p:cNvSpPr>
            <a:spLocks noChangeArrowheads="1"/>
          </p:cNvSpPr>
          <p:nvPr/>
        </p:nvSpPr>
        <p:spPr bwMode="auto">
          <a:xfrm>
            <a:off x="0" y="0"/>
            <a:ext cx="9144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a:ln>
                <a:noFill/>
              </a:ln>
              <a:solidFill>
                <a:srgbClr val="5B616B"/>
              </a:solidFill>
              <a:effectLst/>
              <a:latin typeface="BlinkMacSystemFon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a:ln>
                  <a:noFill/>
                </a:ln>
                <a:solidFill>
                  <a:srgbClr val="0071BC"/>
                </a:solidFill>
                <a:effectLst/>
                <a:latin typeface="BlinkMacSystemFont"/>
              </a:rPr>
              <a:t>. </a:t>
            </a:r>
            <a:r>
              <a:rPr kumimoji="0" lang="en-US" altLang="en-US" sz="1200" b="0" i="0" u="none" strike="noStrike" cap="none" normalizeH="0" baseline="0">
                <a:ln>
                  <a:noFill/>
                </a:ln>
                <a:solidFill>
                  <a:srgbClr val="5B616B"/>
                </a:solidFill>
                <a:effectLst/>
                <a:latin typeface="BlinkMacSystemFont"/>
              </a:rPr>
              <a:t>2016 May;1862(5):1008-17.</a:t>
            </a:r>
            <a:r>
              <a:rPr kumimoji="0" lang="en-US" altLang="en-US" sz="6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 name="Rectangle 2">
            <a:extLst>
              <a:ext uri="{FF2B5EF4-FFF2-40B4-BE49-F238E27FC236}">
                <a16:creationId xmlns:a16="http://schemas.microsoft.com/office/drawing/2014/main" id="{B4CB6197-605C-7C88-390C-6AB9FD473A7A}"/>
              </a:ext>
            </a:extLst>
          </p:cNvPr>
          <p:cNvSpPr>
            <a:spLocks noChangeArrowheads="1"/>
          </p:cNvSpPr>
          <p:nvPr/>
        </p:nvSpPr>
        <p:spPr bwMode="auto">
          <a:xfrm>
            <a:off x="152400" y="152400"/>
            <a:ext cx="9144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a:ln>
                <a:noFill/>
              </a:ln>
              <a:solidFill>
                <a:srgbClr val="5B616B"/>
              </a:solidFill>
              <a:effectLst/>
              <a:latin typeface="BlinkMacSystemFon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a:ln>
                  <a:noFill/>
                </a:ln>
                <a:solidFill>
                  <a:srgbClr val="0071BC"/>
                </a:solidFill>
                <a:effectLst/>
                <a:latin typeface="BlinkMacSystemFont"/>
              </a:rPr>
              <a:t>. </a:t>
            </a:r>
            <a:r>
              <a:rPr kumimoji="0" lang="en-US" altLang="en-US" sz="1200" b="0" i="0" u="none" strike="noStrike" cap="none" normalizeH="0" baseline="0">
                <a:ln>
                  <a:noFill/>
                </a:ln>
                <a:solidFill>
                  <a:srgbClr val="5B616B"/>
                </a:solidFill>
                <a:effectLst/>
                <a:latin typeface="BlinkMacSystemFont"/>
              </a:rPr>
              <a:t>2016 May;1862(5):1008-17.</a:t>
            </a:r>
            <a:r>
              <a:rPr kumimoji="0" lang="en-US" altLang="en-US" sz="6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 name="Rectangle 7">
            <a:extLst>
              <a:ext uri="{FF2B5EF4-FFF2-40B4-BE49-F238E27FC236}">
                <a16:creationId xmlns:a16="http://schemas.microsoft.com/office/drawing/2014/main" id="{F3E3CCF2-DB63-A1C1-660E-67181B94E717}"/>
              </a:ext>
            </a:extLst>
          </p:cNvPr>
          <p:cNvSpPr>
            <a:spLocks noChangeArrowheads="1"/>
          </p:cNvSpPr>
          <p:nvPr/>
        </p:nvSpPr>
        <p:spPr bwMode="auto">
          <a:xfrm>
            <a:off x="304800" y="304800"/>
            <a:ext cx="9144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a:ln>
                <a:noFill/>
              </a:ln>
              <a:solidFill>
                <a:srgbClr val="5B616B"/>
              </a:solidFill>
              <a:effectLst/>
              <a:latin typeface="BlinkMacSystemFon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a:ln>
                  <a:noFill/>
                </a:ln>
                <a:solidFill>
                  <a:srgbClr val="0071BC"/>
                </a:solidFill>
                <a:effectLst/>
                <a:latin typeface="BlinkMacSystemFont"/>
              </a:rPr>
              <a:t>. </a:t>
            </a:r>
            <a:r>
              <a:rPr kumimoji="0" lang="en-US" altLang="en-US" sz="1200" b="0" i="0" u="none" strike="noStrike" cap="none" normalizeH="0" baseline="0">
                <a:ln>
                  <a:noFill/>
                </a:ln>
                <a:solidFill>
                  <a:srgbClr val="5B616B"/>
                </a:solidFill>
                <a:effectLst/>
                <a:latin typeface="BlinkMacSystemFont"/>
              </a:rPr>
              <a:t>2016 May;1862(5):1008-17.</a:t>
            </a:r>
            <a:r>
              <a:rPr kumimoji="0" lang="en-US" altLang="en-US" sz="6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7416938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9A906-7B27-4691-A8D6-3981BC0DB80B}"/>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6C1DC008-34F2-4E91-8B20-65B453E7785D}"/>
              </a:ext>
            </a:extLst>
          </p:cNvPr>
          <p:cNvSpPr>
            <a:spLocks noGrp="1"/>
          </p:cNvSpPr>
          <p:nvPr>
            <p:ph idx="1"/>
          </p:nvPr>
        </p:nvSpPr>
        <p:spPr/>
        <p:txBody>
          <a:bodyPr>
            <a:normAutofit fontScale="92500" lnSpcReduction="10000"/>
          </a:bodyPr>
          <a:lstStyle/>
          <a:p>
            <a:pPr marL="514350" indent="-514350">
              <a:buAutoNum type="arabicPeriod"/>
            </a:pPr>
            <a:r>
              <a:rPr lang="en-US" dirty="0"/>
              <a:t>	Tobacco smoking and secondhand smoke exposure cause drug-induced nutrient depletion, by unwittingly depleting antioxidants, micronutrients, and other substances.</a:t>
            </a:r>
          </a:p>
          <a:p>
            <a:pPr marL="0" indent="0">
              <a:buNone/>
            </a:pPr>
            <a:endParaRPr lang="en-US" dirty="0"/>
          </a:p>
          <a:p>
            <a:pPr marL="0" indent="0">
              <a:buNone/>
            </a:pPr>
            <a:r>
              <a:rPr lang="en-US" dirty="0"/>
              <a:t>2.	Replenishment of some of these depleted substances:  </a:t>
            </a:r>
          </a:p>
          <a:p>
            <a:pPr lvl="1"/>
            <a:r>
              <a:rPr lang="en-US" dirty="0"/>
              <a:t>reduces morbidity &amp; mortality.</a:t>
            </a:r>
          </a:p>
          <a:p>
            <a:pPr lvl="1"/>
            <a:r>
              <a:rPr lang="en-US" dirty="0"/>
              <a:t>Improves biomarkers.</a:t>
            </a:r>
          </a:p>
          <a:p>
            <a:pPr marL="0" indent="0">
              <a:buNone/>
            </a:pPr>
            <a:endParaRPr lang="en-US" dirty="0"/>
          </a:p>
        </p:txBody>
      </p:sp>
      <p:sp>
        <p:nvSpPr>
          <p:cNvPr id="4" name="Date Placeholder 3">
            <a:extLst>
              <a:ext uri="{FF2B5EF4-FFF2-40B4-BE49-F238E27FC236}">
                <a16:creationId xmlns:a16="http://schemas.microsoft.com/office/drawing/2014/main" id="{9461CA95-2993-4EF3-AFDD-23CCA92A5AB2}"/>
              </a:ext>
            </a:extLst>
          </p:cNvPr>
          <p:cNvSpPr>
            <a:spLocks noGrp="1"/>
          </p:cNvSpPr>
          <p:nvPr>
            <p:ph type="dt" sz="half" idx="10"/>
          </p:nvPr>
        </p:nvSpPr>
        <p:spPr>
          <a:xfrm>
            <a:off x="435430" y="6400799"/>
            <a:ext cx="4799300"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6EDDCE75-020F-474D-9B3E-493D06CF841C}"/>
              </a:ext>
            </a:extLst>
          </p:cNvPr>
          <p:cNvSpPr>
            <a:spLocks noGrp="1"/>
          </p:cNvSpPr>
          <p:nvPr>
            <p:ph type="sldNum" sz="quarter" idx="12"/>
          </p:nvPr>
        </p:nvSpPr>
        <p:spPr/>
        <p:txBody>
          <a:bodyPr/>
          <a:lstStyle/>
          <a:p>
            <a:fld id="{B6F15528-21DE-4FAA-801E-634DDDAF4B2B}" type="slidenum">
              <a:rPr lang="en-US" smtClean="0"/>
              <a:pPr/>
              <a:t>72</a:t>
            </a:fld>
            <a:endParaRPr lang="en-US"/>
          </a:p>
        </p:txBody>
      </p:sp>
    </p:spTree>
    <p:extLst>
      <p:ext uri="{BB962C8B-B14F-4D97-AF65-F5344CB8AC3E}">
        <p14:creationId xmlns:p14="http://schemas.microsoft.com/office/powerpoint/2010/main" val="298954792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49879-3906-406C-AAB1-856FC6D8D6C1}"/>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AE771D81-766B-4FA5-84E9-EE3E29B0E15D}"/>
              </a:ext>
            </a:extLst>
          </p:cNvPr>
          <p:cNvSpPr>
            <a:spLocks noGrp="1"/>
          </p:cNvSpPr>
          <p:nvPr>
            <p:ph idx="1"/>
          </p:nvPr>
        </p:nvSpPr>
        <p:spPr/>
        <p:txBody>
          <a:bodyPr>
            <a:normAutofit/>
          </a:bodyPr>
          <a:lstStyle/>
          <a:p>
            <a:pPr marL="514350" indent="-514350">
              <a:buAutoNum type="arabicPeriod" startAt="3"/>
            </a:pPr>
            <a:r>
              <a:rPr lang="en-US" dirty="0"/>
              <a:t>N-Acetylcysteine (NAC) has been shown to </a:t>
            </a:r>
            <a:r>
              <a:rPr lang="en-US" b="1" dirty="0"/>
              <a:t>improve relapse prevention</a:t>
            </a:r>
            <a:r>
              <a:rPr lang="en-US" dirty="0"/>
              <a:t> among former (just-quit)  smokers. </a:t>
            </a:r>
          </a:p>
          <a:p>
            <a:pPr marL="514350" indent="-514350">
              <a:buAutoNum type="arabicPeriod" startAt="3"/>
            </a:pPr>
            <a:r>
              <a:rPr lang="en-US" dirty="0"/>
              <a:t>NAC has as salutary effects for tobacco smokers.</a:t>
            </a:r>
          </a:p>
          <a:p>
            <a:pPr marL="0" indent="0">
              <a:buNone/>
            </a:pPr>
            <a:endParaRPr lang="en-US" dirty="0"/>
          </a:p>
          <a:p>
            <a:pPr marL="0" indent="0">
              <a:buNone/>
            </a:pPr>
            <a:endParaRPr lang="en-US" dirty="0"/>
          </a:p>
        </p:txBody>
      </p:sp>
      <p:sp>
        <p:nvSpPr>
          <p:cNvPr id="4" name="Date Placeholder 3">
            <a:extLst>
              <a:ext uri="{FF2B5EF4-FFF2-40B4-BE49-F238E27FC236}">
                <a16:creationId xmlns:a16="http://schemas.microsoft.com/office/drawing/2014/main" id="{37A7D794-420F-4A59-9C09-8A54A3C5DAA3}"/>
              </a:ext>
            </a:extLst>
          </p:cNvPr>
          <p:cNvSpPr>
            <a:spLocks noGrp="1"/>
          </p:cNvSpPr>
          <p:nvPr>
            <p:ph type="dt" sz="half" idx="10"/>
          </p:nvPr>
        </p:nvSpPr>
        <p:spPr>
          <a:xfrm>
            <a:off x="457199" y="6356350"/>
            <a:ext cx="5020491"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F0B81FE3-7461-4F67-913B-7EF7D6A3DCB1}"/>
              </a:ext>
            </a:extLst>
          </p:cNvPr>
          <p:cNvSpPr>
            <a:spLocks noGrp="1"/>
          </p:cNvSpPr>
          <p:nvPr>
            <p:ph type="sldNum" sz="quarter" idx="12"/>
          </p:nvPr>
        </p:nvSpPr>
        <p:spPr/>
        <p:txBody>
          <a:bodyPr/>
          <a:lstStyle/>
          <a:p>
            <a:fld id="{B6F15528-21DE-4FAA-801E-634DDDAF4B2B}" type="slidenum">
              <a:rPr lang="en-US" smtClean="0"/>
              <a:pPr/>
              <a:t>73</a:t>
            </a:fld>
            <a:endParaRPr lang="en-US"/>
          </a:p>
        </p:txBody>
      </p:sp>
    </p:spTree>
    <p:extLst>
      <p:ext uri="{BB962C8B-B14F-4D97-AF65-F5344CB8AC3E}">
        <p14:creationId xmlns:p14="http://schemas.microsoft.com/office/powerpoint/2010/main" val="302329527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6ED59-FD03-1FFE-34F1-1EB98A29A670}"/>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D7B42C6F-3555-EB44-2180-24C10C7DAEB7}"/>
              </a:ext>
            </a:extLst>
          </p:cNvPr>
          <p:cNvSpPr>
            <a:spLocks noGrp="1"/>
          </p:cNvSpPr>
          <p:nvPr>
            <p:ph idx="1"/>
          </p:nvPr>
        </p:nvSpPr>
        <p:spPr/>
        <p:txBody>
          <a:bodyPr>
            <a:normAutofit/>
          </a:bodyPr>
          <a:lstStyle/>
          <a:p>
            <a:pPr marL="0" indent="0">
              <a:buNone/>
            </a:pPr>
            <a:r>
              <a:rPr lang="en-US" dirty="0"/>
              <a:t>5.	Smokeless tobacco is another area where health benefits can be seen by replenishment of  B-vitamins. </a:t>
            </a:r>
          </a:p>
          <a:p>
            <a:pPr marL="0" indent="0">
              <a:buNone/>
            </a:pPr>
            <a:endParaRPr lang="en-US" dirty="0"/>
          </a:p>
          <a:p>
            <a:pPr marL="0" indent="0">
              <a:buNone/>
            </a:pPr>
            <a:r>
              <a:rPr lang="en-US" b="1" dirty="0"/>
              <a:t>6.	Replenishment of some of these depleted substances gives people a fighting chance of better health, and increased longevity.</a:t>
            </a:r>
          </a:p>
          <a:p>
            <a:endParaRPr lang="en-US" dirty="0"/>
          </a:p>
        </p:txBody>
      </p:sp>
      <p:sp>
        <p:nvSpPr>
          <p:cNvPr id="4" name="Date Placeholder 3">
            <a:extLst>
              <a:ext uri="{FF2B5EF4-FFF2-40B4-BE49-F238E27FC236}">
                <a16:creationId xmlns:a16="http://schemas.microsoft.com/office/drawing/2014/main" id="{D6CCE8F3-E072-E321-030B-8EE2961C824B}"/>
              </a:ext>
            </a:extLst>
          </p:cNvPr>
          <p:cNvSpPr>
            <a:spLocks noGrp="1"/>
          </p:cNvSpPr>
          <p:nvPr>
            <p:ph type="dt" sz="half" idx="10"/>
          </p:nvPr>
        </p:nvSpPr>
        <p:spPr/>
        <p:txBody>
          <a:bodyPr/>
          <a:lstStyle/>
          <a:p>
            <a:fld id="{77CF805D-3385-495E-97CD-DED77A2DFBDC}" type="datetime1">
              <a:rPr lang="en-US" smtClean="0"/>
              <a:pPr/>
              <a:t>10/30/2025</a:t>
            </a:fld>
            <a:endParaRPr lang="en-US"/>
          </a:p>
        </p:txBody>
      </p:sp>
      <p:sp>
        <p:nvSpPr>
          <p:cNvPr id="5" name="Slide Number Placeholder 4">
            <a:extLst>
              <a:ext uri="{FF2B5EF4-FFF2-40B4-BE49-F238E27FC236}">
                <a16:creationId xmlns:a16="http://schemas.microsoft.com/office/drawing/2014/main" id="{7B2FEBC4-1118-B4EB-FF15-677E034F7D3A}"/>
              </a:ext>
            </a:extLst>
          </p:cNvPr>
          <p:cNvSpPr>
            <a:spLocks noGrp="1"/>
          </p:cNvSpPr>
          <p:nvPr>
            <p:ph type="sldNum" sz="quarter" idx="12"/>
          </p:nvPr>
        </p:nvSpPr>
        <p:spPr/>
        <p:txBody>
          <a:bodyPr/>
          <a:lstStyle/>
          <a:p>
            <a:fld id="{B6F15528-21DE-4FAA-801E-634DDDAF4B2B}" type="slidenum">
              <a:rPr lang="en-US" smtClean="0"/>
              <a:pPr/>
              <a:t>74</a:t>
            </a:fld>
            <a:endParaRPr lang="en-US"/>
          </a:p>
        </p:txBody>
      </p:sp>
    </p:spTree>
    <p:extLst>
      <p:ext uri="{BB962C8B-B14F-4D97-AF65-F5344CB8AC3E}">
        <p14:creationId xmlns:p14="http://schemas.microsoft.com/office/powerpoint/2010/main" val="113515235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D906A-7DA7-4159-86DC-C72DC91F8982}"/>
              </a:ext>
            </a:extLst>
          </p:cNvPr>
          <p:cNvSpPr>
            <a:spLocks noGrp="1"/>
          </p:cNvSpPr>
          <p:nvPr>
            <p:ph type="ctrTitle"/>
          </p:nvPr>
        </p:nvSpPr>
        <p:spPr>
          <a:xfrm>
            <a:off x="685800" y="783771"/>
            <a:ext cx="7772400" cy="2188029"/>
          </a:xfrm>
        </p:spPr>
        <p:txBody>
          <a:bodyPr/>
          <a:lstStyle/>
          <a:p>
            <a:r>
              <a:rPr lang="en-US" dirty="0"/>
              <a:t>Thank you for your kind attention. </a:t>
            </a:r>
          </a:p>
        </p:txBody>
      </p:sp>
      <p:sp>
        <p:nvSpPr>
          <p:cNvPr id="3" name="Subtitle 2">
            <a:extLst>
              <a:ext uri="{FF2B5EF4-FFF2-40B4-BE49-F238E27FC236}">
                <a16:creationId xmlns:a16="http://schemas.microsoft.com/office/drawing/2014/main" id="{8DEA172F-4E99-4497-BA3C-DF69E944EA98}"/>
              </a:ext>
            </a:extLst>
          </p:cNvPr>
          <p:cNvSpPr>
            <a:spLocks noGrp="1"/>
          </p:cNvSpPr>
          <p:nvPr>
            <p:ph type="subTitle" idx="1"/>
          </p:nvPr>
        </p:nvSpPr>
        <p:spPr>
          <a:xfrm>
            <a:off x="1371600" y="2769326"/>
            <a:ext cx="6400800" cy="2869474"/>
          </a:xfrm>
        </p:spPr>
        <p:txBody>
          <a:bodyPr>
            <a:normAutofit fontScale="25000" lnSpcReduction="20000"/>
          </a:bodyPr>
          <a:lstStyle/>
          <a:p>
            <a:pPr lvl="1"/>
            <a:r>
              <a:rPr lang="en-US" sz="4000" b="1" dirty="0">
                <a:solidFill>
                  <a:schemeClr val="tx1"/>
                </a:solidFill>
              </a:rPr>
              <a:t>Harlan Bieley, MD, MS</a:t>
            </a:r>
          </a:p>
          <a:p>
            <a:pPr lvl="1"/>
            <a:r>
              <a:rPr lang="en-US" sz="4000" b="1" dirty="0">
                <a:solidFill>
                  <a:schemeClr val="tx1"/>
                </a:solidFill>
              </a:rPr>
              <a:t>In the USA, Telephone: 561-842-7422 </a:t>
            </a:r>
          </a:p>
          <a:p>
            <a:pPr lvl="1"/>
            <a:r>
              <a:rPr lang="en-US" sz="4000" dirty="0">
                <a:solidFill>
                  <a:schemeClr val="tx1"/>
                </a:solidFill>
              </a:rPr>
              <a:t>For permission requests, contact by E-mail:</a:t>
            </a:r>
            <a:r>
              <a:rPr lang="en-US" sz="4000" dirty="0"/>
              <a:t> </a:t>
            </a:r>
            <a:r>
              <a:rPr lang="en-US" sz="4000" dirty="0">
                <a:solidFill>
                  <a:schemeClr val="accent1"/>
                </a:solidFill>
                <a:hlinkClick r:id="rId2">
                  <a:extLst>
                    <a:ext uri="{A12FA001-AC4F-418D-AE19-62706E023703}">
                      <ahyp:hlinkClr xmlns:ahyp="http://schemas.microsoft.com/office/drawing/2018/hyperlinkcolor" val="tx"/>
                    </a:ext>
                  </a:extLst>
                </a:hlinkClick>
              </a:rPr>
              <a:t>ask@hllmc.com</a:t>
            </a:r>
            <a:r>
              <a:rPr lang="en-US" sz="4000" dirty="0"/>
              <a:t>  or </a:t>
            </a:r>
            <a:r>
              <a:rPr lang="en-US" sz="4000" dirty="0">
                <a:solidFill>
                  <a:schemeClr val="accent1"/>
                </a:solidFill>
              </a:rPr>
              <a:t>hbieley@yahoo.com</a:t>
            </a:r>
          </a:p>
          <a:p>
            <a:pPr lvl="1"/>
            <a:br>
              <a:rPr lang="en-US" sz="4000" dirty="0">
                <a:solidFill>
                  <a:schemeClr val="tx1"/>
                </a:solidFill>
              </a:rPr>
            </a:br>
            <a:r>
              <a:rPr lang="en-US" dirty="0"/>
              <a:t>©2019-2021 Harlan Bieley, All Rights Reserved</a:t>
            </a:r>
          </a:p>
          <a:p>
            <a:pPr lvl="1"/>
            <a:r>
              <a:rPr lang="en-US" dirty="0"/>
              <a:t>Published by Harlan Bieley, MD, MS</a:t>
            </a:r>
          </a:p>
          <a:p>
            <a:pPr lvl="1"/>
            <a:r>
              <a:rPr lang="en-US" dirty="0"/>
              <a:t>11380 Prosperity Farms Road, #114</a:t>
            </a:r>
          </a:p>
          <a:p>
            <a:pPr lvl="1"/>
            <a:r>
              <a:rPr lang="en-US" dirty="0"/>
              <a:t>Palm Beach Gardens, FL 33410</a:t>
            </a:r>
          </a:p>
          <a:p>
            <a:pPr lvl="1"/>
            <a:r>
              <a:rPr lang="en-US" sz="4000" dirty="0"/>
              <a:t>No portion of this presentation may be reproduced, distributed or transmitted in any form, or by electronic or mechanical means, including information storage and retrieval systems, without prior written permission from the Publisher, except as permitted by U.S. copyright law. The only exception is by a reviewer, who may quote short excerpts in a published review. </a:t>
            </a:r>
          </a:p>
          <a:p>
            <a:pPr lvl="1"/>
            <a:r>
              <a:rPr lang="en-US" sz="4000" dirty="0"/>
              <a:t>This information presented herein is provided for informational purposes only, and should not be construed as professional advice. We disclaim all liability in respect to actions taken or not taken on any of the contents of this presentation to the fullest extent permitted by law. No past results serve in any way as a guarantee of future results.</a:t>
            </a:r>
          </a:p>
          <a:p>
            <a:pPr lvl="1"/>
            <a:endParaRPr lang="en-US" dirty="0"/>
          </a:p>
          <a:p>
            <a:pPr lvl="1"/>
            <a:endParaRPr lang="en-US" dirty="0"/>
          </a:p>
          <a:p>
            <a:endParaRPr lang="en-US" dirty="0"/>
          </a:p>
        </p:txBody>
      </p:sp>
      <p:sp>
        <p:nvSpPr>
          <p:cNvPr id="4" name="Date Placeholder 3">
            <a:extLst>
              <a:ext uri="{FF2B5EF4-FFF2-40B4-BE49-F238E27FC236}">
                <a16:creationId xmlns:a16="http://schemas.microsoft.com/office/drawing/2014/main" id="{C8C7234A-EBAD-47D7-8719-31678881D574}"/>
              </a:ext>
            </a:extLst>
          </p:cNvPr>
          <p:cNvSpPr>
            <a:spLocks noGrp="1"/>
          </p:cNvSpPr>
          <p:nvPr>
            <p:ph type="dt" sz="half" idx="10"/>
          </p:nvPr>
        </p:nvSpPr>
        <p:spPr>
          <a:xfrm>
            <a:off x="457200" y="6356350"/>
            <a:ext cx="5212080" cy="365125"/>
          </a:xfrm>
        </p:spPr>
        <p:txBody>
          <a:bodyPr/>
          <a:lstStyle/>
          <a:p>
            <a:fld id="{D66FA15C-7208-46D1-B4CF-E5EE7A0F6B54}"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82676198-48D4-4B46-A496-075D81202A29}"/>
              </a:ext>
            </a:extLst>
          </p:cNvPr>
          <p:cNvSpPr>
            <a:spLocks noGrp="1"/>
          </p:cNvSpPr>
          <p:nvPr>
            <p:ph type="sldNum" sz="quarter" idx="12"/>
          </p:nvPr>
        </p:nvSpPr>
        <p:spPr/>
        <p:txBody>
          <a:bodyPr/>
          <a:lstStyle/>
          <a:p>
            <a:fld id="{B6F15528-21DE-4FAA-801E-634DDDAF4B2B}" type="slidenum">
              <a:rPr lang="en-US" smtClean="0"/>
              <a:pPr/>
              <a:t>75</a:t>
            </a:fld>
            <a:endParaRPr lang="en-US"/>
          </a:p>
        </p:txBody>
      </p:sp>
    </p:spTree>
    <p:extLst>
      <p:ext uri="{BB962C8B-B14F-4D97-AF65-F5344CB8AC3E}">
        <p14:creationId xmlns:p14="http://schemas.microsoft.com/office/powerpoint/2010/main" val="3670304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4BD51-3361-40B5-A73C-A319625F9665}"/>
              </a:ext>
            </a:extLst>
          </p:cNvPr>
          <p:cNvSpPr>
            <a:spLocks noGrp="1"/>
          </p:cNvSpPr>
          <p:nvPr>
            <p:ph type="title"/>
          </p:nvPr>
        </p:nvSpPr>
        <p:spPr/>
        <p:txBody>
          <a:bodyPr/>
          <a:lstStyle/>
          <a:p>
            <a:r>
              <a:rPr lang="en-US" dirty="0"/>
              <a:t>Why?</a:t>
            </a:r>
          </a:p>
        </p:txBody>
      </p:sp>
      <p:sp>
        <p:nvSpPr>
          <p:cNvPr id="3" name="Content Placeholder 2">
            <a:extLst>
              <a:ext uri="{FF2B5EF4-FFF2-40B4-BE49-F238E27FC236}">
                <a16:creationId xmlns:a16="http://schemas.microsoft.com/office/drawing/2014/main" id="{65EF7325-3561-484B-8501-2D686232B2CE}"/>
              </a:ext>
            </a:extLst>
          </p:cNvPr>
          <p:cNvSpPr>
            <a:spLocks noGrp="1"/>
          </p:cNvSpPr>
          <p:nvPr>
            <p:ph idx="1"/>
          </p:nvPr>
        </p:nvSpPr>
        <p:spPr/>
        <p:txBody>
          <a:bodyPr/>
          <a:lstStyle/>
          <a:p>
            <a:r>
              <a:rPr lang="en-US" dirty="0"/>
              <a:t>Because we would not want to give a drug to the patient who is obviously allergic to it.</a:t>
            </a:r>
          </a:p>
          <a:p>
            <a:pPr marL="0" indent="0">
              <a:buNone/>
            </a:pPr>
            <a:endParaRPr lang="en-US" dirty="0"/>
          </a:p>
          <a:p>
            <a:r>
              <a:rPr lang="en-US" dirty="0"/>
              <a:t>Also, we consider medicines that might cause a drug-drug interaction, side effect.</a:t>
            </a:r>
          </a:p>
          <a:p>
            <a:pPr marL="0" indent="0">
              <a:buNone/>
            </a:pPr>
            <a:endParaRPr lang="en-US" dirty="0"/>
          </a:p>
        </p:txBody>
      </p:sp>
      <p:sp>
        <p:nvSpPr>
          <p:cNvPr id="4" name="Date Placeholder 3">
            <a:extLst>
              <a:ext uri="{FF2B5EF4-FFF2-40B4-BE49-F238E27FC236}">
                <a16:creationId xmlns:a16="http://schemas.microsoft.com/office/drawing/2014/main" id="{26517D91-DE3E-4B0F-91A7-CA0FF227A21C}"/>
              </a:ext>
            </a:extLst>
          </p:cNvPr>
          <p:cNvSpPr>
            <a:spLocks noGrp="1"/>
          </p:cNvSpPr>
          <p:nvPr>
            <p:ph type="dt" sz="half" idx="10"/>
          </p:nvPr>
        </p:nvSpPr>
        <p:spPr>
          <a:xfrm>
            <a:off x="457199" y="6356350"/>
            <a:ext cx="4776652"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58BA77F9-5FAC-47BC-B98D-F0882F4624C5}"/>
              </a:ext>
            </a:extLst>
          </p:cNvPr>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4159214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01E0C-8D6F-4D48-88CB-931DC679B760}"/>
              </a:ext>
            </a:extLst>
          </p:cNvPr>
          <p:cNvSpPr>
            <a:spLocks noGrp="1"/>
          </p:cNvSpPr>
          <p:nvPr>
            <p:ph type="title"/>
          </p:nvPr>
        </p:nvSpPr>
        <p:spPr/>
        <p:txBody>
          <a:bodyPr>
            <a:normAutofit/>
          </a:bodyPr>
          <a:lstStyle/>
          <a:p>
            <a:r>
              <a:rPr lang="en-US" dirty="0"/>
              <a:t>Unmet and Underappreciated</a:t>
            </a:r>
          </a:p>
        </p:txBody>
      </p:sp>
      <p:sp>
        <p:nvSpPr>
          <p:cNvPr id="3" name="Content Placeholder 2">
            <a:extLst>
              <a:ext uri="{FF2B5EF4-FFF2-40B4-BE49-F238E27FC236}">
                <a16:creationId xmlns:a16="http://schemas.microsoft.com/office/drawing/2014/main" id="{FB1907E3-7118-4656-9685-F5DA52EAC9F8}"/>
              </a:ext>
            </a:extLst>
          </p:cNvPr>
          <p:cNvSpPr>
            <a:spLocks noGrp="1"/>
          </p:cNvSpPr>
          <p:nvPr>
            <p:ph idx="1"/>
          </p:nvPr>
        </p:nvSpPr>
        <p:spPr/>
        <p:txBody>
          <a:bodyPr/>
          <a:lstStyle/>
          <a:p>
            <a:pPr marL="0" indent="0">
              <a:buNone/>
            </a:pPr>
            <a:endParaRPr lang="en-US" dirty="0"/>
          </a:p>
          <a:p>
            <a:endParaRPr lang="en-US" dirty="0"/>
          </a:p>
          <a:p>
            <a:r>
              <a:rPr lang="en-US" dirty="0"/>
              <a:t>An </a:t>
            </a:r>
            <a:r>
              <a:rPr lang="en-US" u="sng" dirty="0"/>
              <a:t>unmet</a:t>
            </a:r>
            <a:r>
              <a:rPr lang="en-US" dirty="0"/>
              <a:t> and </a:t>
            </a:r>
            <a:r>
              <a:rPr lang="en-US" u="sng" dirty="0"/>
              <a:t>underappreciated need </a:t>
            </a:r>
            <a:r>
              <a:rPr lang="en-US" dirty="0"/>
              <a:t>that the medical community needs to consider…</a:t>
            </a:r>
          </a:p>
          <a:p>
            <a:pPr marL="0" indent="0">
              <a:buNone/>
            </a:pPr>
            <a:endParaRPr lang="en-US" dirty="0"/>
          </a:p>
          <a:p>
            <a:r>
              <a:rPr lang="en-US" dirty="0">
                <a:solidFill>
                  <a:srgbClr val="FF0000"/>
                </a:solidFill>
              </a:rPr>
              <a:t>Drug-Induced Nutrient Depletions.</a:t>
            </a:r>
          </a:p>
        </p:txBody>
      </p:sp>
      <p:sp>
        <p:nvSpPr>
          <p:cNvPr id="4" name="Date Placeholder 3">
            <a:extLst>
              <a:ext uri="{FF2B5EF4-FFF2-40B4-BE49-F238E27FC236}">
                <a16:creationId xmlns:a16="http://schemas.microsoft.com/office/drawing/2014/main" id="{6ECA5041-7066-4788-8741-B7A568CF27E3}"/>
              </a:ext>
            </a:extLst>
          </p:cNvPr>
          <p:cNvSpPr>
            <a:spLocks noGrp="1"/>
          </p:cNvSpPr>
          <p:nvPr>
            <p:ph type="dt" sz="half" idx="10"/>
          </p:nvPr>
        </p:nvSpPr>
        <p:spPr>
          <a:xfrm>
            <a:off x="457199" y="6356350"/>
            <a:ext cx="4776651" cy="365125"/>
          </a:xfrm>
        </p:spPr>
        <p:txBody>
          <a:bodyPr/>
          <a:lstStyle/>
          <a:p>
            <a:fld id="{77CF805D-3385-495E-97CD-DED77A2DFBDC}" type="datetime1">
              <a:rPr lang="en-US" smtClean="0"/>
              <a:pPr/>
              <a:t>10/30/2025</a:t>
            </a:fld>
            <a:r>
              <a:rPr lang="en-US" sz="1200" dirty="0">
                <a:solidFill>
                  <a:schemeClr val="tx1"/>
                </a:solidFill>
                <a:latin typeface="Arial" panose="020B0604020202020204" pitchFamily="34" charset="0"/>
                <a:cs typeface="Arial" panose="020B0604020202020204" pitchFamily="34" charset="0"/>
              </a:rPr>
              <a:t> © 2019-2025 Harlan Bieley, MD, MS, All Rights Reserved</a:t>
            </a:r>
            <a:endParaRPr lang="en-US" dirty="0"/>
          </a:p>
        </p:txBody>
      </p:sp>
      <p:sp>
        <p:nvSpPr>
          <p:cNvPr id="5" name="Slide Number Placeholder 4">
            <a:extLst>
              <a:ext uri="{FF2B5EF4-FFF2-40B4-BE49-F238E27FC236}">
                <a16:creationId xmlns:a16="http://schemas.microsoft.com/office/drawing/2014/main" id="{FC807476-14A1-4F51-B817-DD5F7D5A771C}"/>
              </a:ext>
            </a:extLst>
          </p:cNvPr>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23177941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11614</TotalTime>
  <Words>7625</Words>
  <Application>Microsoft Office PowerPoint</Application>
  <PresentationFormat>On-screen Show (4:3)</PresentationFormat>
  <Paragraphs>732</Paragraphs>
  <Slides>75</Slides>
  <Notes>15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75</vt:i4>
      </vt:variant>
    </vt:vector>
  </HeadingPairs>
  <TitlesOfParts>
    <vt:vector size="83" baseType="lpstr">
      <vt:lpstr>Arial</vt:lpstr>
      <vt:lpstr>Arial</vt:lpstr>
      <vt:lpstr>BlinkMacSystemFont</vt:lpstr>
      <vt:lpstr>Calibri</vt:lpstr>
      <vt:lpstr>Merriweather</vt:lpstr>
      <vt:lpstr>Roboto</vt:lpstr>
      <vt:lpstr>Times New Roman</vt:lpstr>
      <vt:lpstr>Office Theme</vt:lpstr>
      <vt:lpstr>  New Perspective Allows New Solutions  For   TOBACCO SMOKING  Leading To Improved Health &amp; Increased Longevity  Harlan Bieley, MD, MS  </vt:lpstr>
      <vt:lpstr>Disclosure</vt:lpstr>
      <vt:lpstr>Our Purpose Today</vt:lpstr>
      <vt:lpstr>Our Purpose Today</vt:lpstr>
      <vt:lpstr>About Harlan Bieley</vt:lpstr>
      <vt:lpstr>Evolution of a new idea</vt:lpstr>
      <vt:lpstr>As doctors we typically consider…</vt:lpstr>
      <vt:lpstr>Why?</vt:lpstr>
      <vt:lpstr>Unmet and Underappreciated</vt:lpstr>
      <vt:lpstr>Not typically considered: Drug-Induced Nutrient Depletions  source: Drug-Induced Nutrient Depletion Handbook Ross Pelton,James LaValle</vt:lpstr>
      <vt:lpstr>Tobacco smoking- contains nicotine- a drug</vt:lpstr>
      <vt:lpstr>Tobacco contains nicotine-  an abused substance</vt:lpstr>
      <vt:lpstr>Drug-Induced Nutrient Depletion</vt:lpstr>
      <vt:lpstr>Centers for Disease Control</vt:lpstr>
      <vt:lpstr>What happens when you replenish depleted substances?</vt:lpstr>
      <vt:lpstr>Secondhand Smoke Exposure and Replenishment </vt:lpstr>
      <vt:lpstr>Vitamin C supplement for Secondhand smoke</vt:lpstr>
      <vt:lpstr>Secondhand smoke increases eye disease Nutrient treatment improves disease</vt:lpstr>
      <vt:lpstr>Vitamin C may help protects nonsmokers from secondhand smoke oxidative stress</vt:lpstr>
      <vt:lpstr>Secondhand smoke and vitamin C  in children </vt:lpstr>
      <vt:lpstr>Vitamin E and Selenium protective  against tobacco smoke hazards and are depleted by tobacco smoke</vt:lpstr>
      <vt:lpstr>Melatonin and Vitamin C on smoke-induced kidney damage </vt:lpstr>
      <vt:lpstr>Vitamin E and Selenium</vt:lpstr>
      <vt:lpstr>Vitamin D replacement</vt:lpstr>
      <vt:lpstr>Secondhand smoke in workplace mitigated by antioxidant supplementation</vt:lpstr>
      <vt:lpstr>Tobacco Smoking</vt:lpstr>
      <vt:lpstr>Mechanisms of action of tobacco smoke damage and Vitamin C</vt:lpstr>
      <vt:lpstr>Supplementation in Smokers</vt:lpstr>
      <vt:lpstr>Vitamin B-6 in smokers and  lung cancer</vt:lpstr>
      <vt:lpstr>Vitamin B-6 is protective</vt:lpstr>
      <vt:lpstr>Vitamin B6 is protective</vt:lpstr>
      <vt:lpstr>Loss of vitamin B6 associate with lung cancer</vt:lpstr>
      <vt:lpstr>Vitamin B-6 and Folate protective</vt:lpstr>
      <vt:lpstr>Vitamin C depletion</vt:lpstr>
      <vt:lpstr>Magnesium replacement</vt:lpstr>
      <vt:lpstr>Magnesium replacement</vt:lpstr>
      <vt:lpstr>Vitamin C supplement</vt:lpstr>
      <vt:lpstr>Vitamin C supplement</vt:lpstr>
      <vt:lpstr>Vitamin C supplement modifies COPD in smokers</vt:lpstr>
      <vt:lpstr>Vitamin C supplement</vt:lpstr>
      <vt:lpstr>Vitamin C and vitamin E more efficient in reducing the inflammatory process combined than alone</vt:lpstr>
      <vt:lpstr>Vitamin C replenishment</vt:lpstr>
      <vt:lpstr>Vitamin C cocktail replenishment in smokers</vt:lpstr>
      <vt:lpstr>NAC</vt:lpstr>
      <vt:lpstr>NAC</vt:lpstr>
      <vt:lpstr>Vitamin C and vitamin E helps protect against smoke induced inflammation and helps protect the blood brain barrier</vt:lpstr>
      <vt:lpstr>Vitamin D replacement</vt:lpstr>
      <vt:lpstr>Vitamin D and risk of tobacco-related cancers</vt:lpstr>
      <vt:lpstr>Vitamin E and Vitamin C depletion</vt:lpstr>
      <vt:lpstr>In case of a heart attack,  N-Acetylcysteine (NAC) shown to protect heart </vt:lpstr>
      <vt:lpstr>NAC protects lungs from tobacco smoke</vt:lpstr>
      <vt:lpstr>Financial and salutary effects of NAC in smokers and ex-smokers</vt:lpstr>
      <vt:lpstr>NAC prevents genotoxic damage to lung cells</vt:lpstr>
      <vt:lpstr>Pregnant Smokers</vt:lpstr>
      <vt:lpstr>Vitamin C and Vitamin E supplement in Pregnant Smokers</vt:lpstr>
      <vt:lpstr>Vitamin C in Pregnant Smokers</vt:lpstr>
      <vt:lpstr>Vitamin C in Pregnant Smokers</vt:lpstr>
      <vt:lpstr>Vitamin C and fetal smoke exposure</vt:lpstr>
      <vt:lpstr>Prenatal smoking and effect modification with folate during pregnancy</vt:lpstr>
      <vt:lpstr>NAC chemoprevention prevents lung tumors from tobacco smoke</vt:lpstr>
      <vt:lpstr>Relapse Prevention among Just Quit Smokers</vt:lpstr>
      <vt:lpstr>NAC</vt:lpstr>
      <vt:lpstr>NAC</vt:lpstr>
      <vt:lpstr>NAC</vt:lpstr>
      <vt:lpstr>NAC</vt:lpstr>
      <vt:lpstr>NAC</vt:lpstr>
      <vt:lpstr>Smokeless Tobacco</vt:lpstr>
      <vt:lpstr>Smokeless Tobacco</vt:lpstr>
      <vt:lpstr>Smokeless tobacco</vt:lpstr>
      <vt:lpstr>Homocysteine</vt:lpstr>
      <vt:lpstr>Lowering Elevated Homocysteine</vt:lpstr>
      <vt:lpstr>Summary</vt:lpstr>
      <vt:lpstr>Summary</vt:lpstr>
      <vt:lpstr>Summary</vt:lpstr>
      <vt:lpstr>Thank you for your kind attention.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Smokers’ Supplement for Tobacco Smokers and Secondhand Smoke Exposed Persons</dc:title>
  <dc:creator>Harlan</dc:creator>
  <cp:lastModifiedBy>Harlan Bieley</cp:lastModifiedBy>
  <cp:revision>1092</cp:revision>
  <cp:lastPrinted>2021-10-26T17:43:29Z</cp:lastPrinted>
  <dcterms:created xsi:type="dcterms:W3CDTF">2006-08-16T00:00:00Z</dcterms:created>
  <dcterms:modified xsi:type="dcterms:W3CDTF">2025-10-30T15:23:04Z</dcterms:modified>
</cp:coreProperties>
</file>